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Lst>
  <p:sldSz cy="5143500" cx="9144000"/>
  <p:notesSz cx="6858000" cy="9144000"/>
  <p:embeddedFontLst>
    <p:embeddedFont>
      <p:font typeface="Noto Sans Mono"/>
      <p:regular r:id="rId135"/>
      <p:bold r:id="rId136"/>
    </p:embeddedFont>
    <p:embeddedFont>
      <p:font typeface="Noto Sans ExtraBold"/>
      <p:bold r:id="rId137"/>
      <p:boldItalic r:id="rId138"/>
    </p:embeddedFont>
    <p:embeddedFont>
      <p:font typeface="Helvetica Neue"/>
      <p:regular r:id="rId139"/>
      <p:bold r:id="rId140"/>
      <p:italic r:id="rId141"/>
      <p:boldItalic r:id="rId142"/>
    </p:embeddedFont>
    <p:embeddedFont>
      <p:font typeface="Noto Sans Light"/>
      <p:regular r:id="rId143"/>
      <p:bold r:id="rId144"/>
      <p:italic r:id="rId145"/>
      <p:boldItalic r:id="rId146"/>
    </p:embeddedFont>
    <p:embeddedFont>
      <p:font typeface="Noto Sans Medium"/>
      <p:regular r:id="rId147"/>
      <p:bold r:id="rId148"/>
      <p:italic r:id="rId149"/>
      <p:boldItalic r:id="rId150"/>
    </p:embeddedFont>
    <p:embeddedFont>
      <p:font typeface="Noto Sans Mono Medium"/>
      <p:regular r:id="rId151"/>
      <p:bold r:id="rId152"/>
    </p:embeddedFont>
    <p:embeddedFont>
      <p:font typeface="Lato"/>
      <p:regular r:id="rId153"/>
      <p:bold r:id="rId154"/>
      <p:italic r:id="rId155"/>
      <p:boldItalic r:id="rId156"/>
    </p:embeddedFont>
    <p:embeddedFont>
      <p:font typeface="Noto Sans"/>
      <p:regular r:id="rId157"/>
      <p:bold r:id="rId158"/>
      <p:italic r:id="rId159"/>
      <p:boldItalic r:id="rId160"/>
    </p:embeddedFont>
    <p:embeddedFont>
      <p:font typeface="Noto Sans SemiBold"/>
      <p:regular r:id="rId161"/>
      <p:bold r:id="rId162"/>
      <p:italic r:id="rId163"/>
      <p:boldItalic r:id="rId164"/>
    </p:embeddedFont>
    <p:embeddedFont>
      <p:font typeface="Nanum Gothic Coding"/>
      <p:regular r:id="rId165"/>
      <p:bold r:id="rId166"/>
    </p:embeddedFont>
    <p:embeddedFont>
      <p:font typeface="Noto Sans Mono SemiBold"/>
      <p:regular r:id="rId167"/>
      <p:bold r:id="rId168"/>
    </p:embeddedFont>
    <p:embeddedFont>
      <p:font typeface="Noto Sans Mono Light"/>
      <p:regular r:id="rId169"/>
      <p:bold r:id="rId1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F76227-951F-4C51-8B65-3201DCBCB543}">
  <a:tblStyle styleId="{51F76227-951F-4C51-8B65-3201DCBCB54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06A36A3-F109-43A6-A9E3-51559FE183B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NotoSansMedium-boldItalic.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NotoSansMedium-italic.fntdata"/><Relationship Id="rId4" Type="http://schemas.openxmlformats.org/officeDocument/2006/relationships/tableStyles" Target="tableStyles.xml"/><Relationship Id="rId148" Type="http://schemas.openxmlformats.org/officeDocument/2006/relationships/font" Target="fonts/NotoSansMedium-bold.fntdata"/><Relationship Id="rId9" Type="http://schemas.openxmlformats.org/officeDocument/2006/relationships/slide" Target="slides/slide3.xml"/><Relationship Id="rId143" Type="http://schemas.openxmlformats.org/officeDocument/2006/relationships/font" Target="fonts/NotoSansLight-regular.fntdata"/><Relationship Id="rId142" Type="http://schemas.openxmlformats.org/officeDocument/2006/relationships/font" Target="fonts/HelveticaNeue-boldItalic.fntdata"/><Relationship Id="rId141" Type="http://schemas.openxmlformats.org/officeDocument/2006/relationships/font" Target="fonts/HelveticaNeue-italic.fntdata"/><Relationship Id="rId140" Type="http://schemas.openxmlformats.org/officeDocument/2006/relationships/font" Target="fonts/HelveticaNeue-bold.fntdata"/><Relationship Id="rId5" Type="http://schemas.openxmlformats.org/officeDocument/2006/relationships/slideMaster" Target="slideMasters/slideMaster1.xml"/><Relationship Id="rId147" Type="http://schemas.openxmlformats.org/officeDocument/2006/relationships/font" Target="fonts/NotoSansMedium-regular.fntdata"/><Relationship Id="rId6" Type="http://schemas.openxmlformats.org/officeDocument/2006/relationships/notesMaster" Target="notesMasters/notesMaster1.xml"/><Relationship Id="rId146" Type="http://schemas.openxmlformats.org/officeDocument/2006/relationships/font" Target="fonts/NotoSansLight-boldItalic.fntdata"/><Relationship Id="rId7" Type="http://schemas.openxmlformats.org/officeDocument/2006/relationships/slide" Target="slides/slide1.xml"/><Relationship Id="rId145" Type="http://schemas.openxmlformats.org/officeDocument/2006/relationships/font" Target="fonts/NotoSansLight-italic.fntdata"/><Relationship Id="rId8" Type="http://schemas.openxmlformats.org/officeDocument/2006/relationships/slide" Target="slides/slide2.xml"/><Relationship Id="rId144" Type="http://schemas.openxmlformats.org/officeDocument/2006/relationships/font" Target="fonts/NotoSansLight-bold.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HelveticaNeue-regular.fntdata"/><Relationship Id="rId138" Type="http://schemas.openxmlformats.org/officeDocument/2006/relationships/font" Target="fonts/NotoSansExtraBold-boldItalic.fntdata"/><Relationship Id="rId137" Type="http://schemas.openxmlformats.org/officeDocument/2006/relationships/font" Target="fonts/NotoSansExtraBold-bold.fntdata"/><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font" Target="fonts/NotoSansMono-bold.fntdata"/><Relationship Id="rId135" Type="http://schemas.openxmlformats.org/officeDocument/2006/relationships/font" Target="fonts/NotoSansMono-regular.fntdata"/><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170" Type="http://schemas.openxmlformats.org/officeDocument/2006/relationships/font" Target="fonts/NotoSansMonoLight-bold.fntdata"/><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font" Target="fonts/NanumGothicCoding-regular.fntdata"/><Relationship Id="rId69" Type="http://schemas.openxmlformats.org/officeDocument/2006/relationships/slide" Target="slides/slide63.xml"/><Relationship Id="rId164" Type="http://schemas.openxmlformats.org/officeDocument/2006/relationships/font" Target="fonts/NotoSansSemiBold-boldItalic.fntdata"/><Relationship Id="rId163" Type="http://schemas.openxmlformats.org/officeDocument/2006/relationships/font" Target="fonts/NotoSansSemiBold-italic.fntdata"/><Relationship Id="rId162" Type="http://schemas.openxmlformats.org/officeDocument/2006/relationships/font" Target="fonts/NotoSansSemiBold-bold.fntdata"/><Relationship Id="rId169" Type="http://schemas.openxmlformats.org/officeDocument/2006/relationships/font" Target="fonts/NotoSansMonoLight-regular.fntdata"/><Relationship Id="rId168" Type="http://schemas.openxmlformats.org/officeDocument/2006/relationships/font" Target="fonts/NotoSansMonoSemiBold-bold.fntdata"/><Relationship Id="rId167" Type="http://schemas.openxmlformats.org/officeDocument/2006/relationships/font" Target="fonts/NotoSansMonoSemiBold-regular.fntdata"/><Relationship Id="rId166" Type="http://schemas.openxmlformats.org/officeDocument/2006/relationships/font" Target="fonts/NanumGothicCoding-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font" Target="fonts/NotoSansSemiBold-regular.fntdata"/><Relationship Id="rId54" Type="http://schemas.openxmlformats.org/officeDocument/2006/relationships/slide" Target="slides/slide48.xml"/><Relationship Id="rId160" Type="http://schemas.openxmlformats.org/officeDocument/2006/relationships/font" Target="fonts/NotoSans-boldItalic.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NotoSans-italic.fntdata"/><Relationship Id="rId59" Type="http://schemas.openxmlformats.org/officeDocument/2006/relationships/slide" Target="slides/slide53.xml"/><Relationship Id="rId154" Type="http://schemas.openxmlformats.org/officeDocument/2006/relationships/font" Target="fonts/Lato-bold.fntdata"/><Relationship Id="rId58" Type="http://schemas.openxmlformats.org/officeDocument/2006/relationships/slide" Target="slides/slide52.xml"/><Relationship Id="rId153" Type="http://schemas.openxmlformats.org/officeDocument/2006/relationships/font" Target="fonts/Lato-regular.fntdata"/><Relationship Id="rId152" Type="http://schemas.openxmlformats.org/officeDocument/2006/relationships/font" Target="fonts/NotoSansMonoMedium-bold.fntdata"/><Relationship Id="rId151" Type="http://schemas.openxmlformats.org/officeDocument/2006/relationships/font" Target="fonts/NotoSansMonoMedium-regular.fntdata"/><Relationship Id="rId158" Type="http://schemas.openxmlformats.org/officeDocument/2006/relationships/font" Target="fonts/NotoSans-bold.fntdata"/><Relationship Id="rId157" Type="http://schemas.openxmlformats.org/officeDocument/2006/relationships/font" Target="fonts/NotoSans-regular.fntdata"/><Relationship Id="rId156" Type="http://schemas.openxmlformats.org/officeDocument/2006/relationships/font" Target="fonts/Lato-boldItalic.fntdata"/><Relationship Id="rId155" Type="http://schemas.openxmlformats.org/officeDocument/2006/relationships/font" Target="fonts/La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g25de2ba96c5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 name="Google Shape;41;g25de2ba96c5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a9ee04222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a9ee04222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39adf2ded1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39adf2ded1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5de2ba96c5_1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25de2ba96c5_1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5de2ba96c5_1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5de2ba96c5_1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5de2ba96c5_1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25de2ba96c5_1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5de2ba96c5_1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25de2ba96c5_1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39adf2ded1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239adf2ded1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5de2ba96c5_1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5de2ba96c5_1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5de2ba96c5_1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25de2ba96c5_1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5de2ba96c5_1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25de2ba96c5_1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239adf2ded1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239adf2ded1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a9ee04222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a9ee04222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25de2ba96c5_1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25de2ba96c5_1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5de2ba96c5_1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25de2ba96c5_1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39adf2ded1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39adf2ded1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25de2ba96c5_1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25de2ba96c5_1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39adf2ded1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239adf2ded1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5de2ba96c5_1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5de2ba96c5_1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5de2ba96c5_1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5de2ba96c5_1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25f1d83d4a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25f1d83d4a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5f1d83d4a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5f1d83d4a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5f1d83d4a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5f1d83d4a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a9ee04222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a9ee04222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5f1d83d4a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25f1d83d4a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5de2ba96c5_1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5de2ba96c5_1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5de2ba96c5_1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25de2ba96c5_1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25de2ba96c5_1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25de2ba96c5_1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239adf2ded1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239adf2ded1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5de2ba96c5_1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25de2ba96c5_1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5de2ba96c5_1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25de2ba96c5_1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25de2ba96c5_1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25de2ba96c5_1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39adf2ded1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39adf2ded1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a9ee04222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a9ee04222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a9ee04222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a9ee04222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a9ee04222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a9ee04222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a9ee04222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a9ee04222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a9ee04222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a9ee04222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a9ee04222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a9ee04222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a9ee04222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a9ee04222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25de2ba96c5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25de2ba96c5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a9ee04222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a9ee04222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a9ee04222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a9ee04222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a9ee04222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a9ee04222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a9ee04222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a9ee04222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a9ee04222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a9ee04222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a9ee04222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a9ee04222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a9ee04222c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a9ee04222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a9ee04222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a9ee04222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a9ee04222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a9ee04222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a9ee04222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a9ee04222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25de2ba96c5_1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25de2ba96c5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a9ee04222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a9ee04222c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a9ee04222c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a9ee04222c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a9ee04222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a9ee04222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a9ee04222c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a9ee04222c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a9ee04222c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a9ee04222c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a9ee04222c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a9ee04222c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a9ee04222c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a9ee04222c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a9ee04222c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a9ee04222c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a9ee04222c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a9ee04222c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a9ee04222c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a9ee04222c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a9ee04222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a9ee04222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a9ee04222c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a9ee04222c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a9ee04222c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a9ee04222c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a9ee04222c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a9ee04222c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a9ee04222c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a9ee04222c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a9ee04222c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a9ee04222c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a9ee04222c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a9ee04222c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a9ee04222c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a9ee04222c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a9ee04222c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a9ee04222c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a9ee04222c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a9ee04222c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a9ee04222c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a9ee04222c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a9ee0422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a9ee0422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a9ee04222c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a9ee04222c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a9ee04222c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a9ee04222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a9ee04222c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a9ee04222c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a9ee04222c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a9ee04222c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a9ee04222c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a9ee04222c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a9ee04222c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a9ee04222c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a9ee04222c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a9ee04222c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a9ee04222c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a9ee04222c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a9ee04222c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a9ee04222c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a9ee04222c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a9ee04222c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5de2ba96c5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5de2ba96c5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a9ee04222c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a9ee04222c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a9ee04222c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a9ee04222c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5de2ba96c5_1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5de2ba96c5_1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5de2ba96c5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5de2ba96c5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5de2ba96c5_1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5de2ba96c5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5de2ba96c5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5de2ba96c5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5de2ba96c5_1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5de2ba96c5_1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5de2ba96c5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5de2ba96c5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5de2ba96c5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5de2ba96c5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5de2ba96c5_1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5de2ba96c5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a9ee04222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a9ee04222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5de2ba96c5_1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5de2ba96c5_1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5de2ba96c5_1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5de2ba96c5_1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5de2ba96c5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5de2ba96c5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5de2ba96c5_1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5de2ba96c5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5de2ba96c5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5de2ba96c5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5de2ba96c5_1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5de2ba96c5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5de2ba96c5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5de2ba96c5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5de2ba96c5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5de2ba96c5_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5de2ba96c5_1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5de2ba96c5_1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5de2ba96c5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5de2ba96c5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a9ee04222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a9ee04222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5de2ba96c5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5de2ba96c5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39adf2ded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39adf2ded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39adf2ded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39adf2ded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5de2ba96c5_1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5de2ba96c5_1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5de2ba96c5_1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5de2ba96c5_1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5de2ba96c5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5de2ba96c5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5de2ba96c5_1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5de2ba96c5_1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5de2ba96c5_1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5de2ba96c5_1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5de2ba96c5_1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5de2ba96c5_1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5de2ba96c5_1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5de2ba96c5_1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a9ee04222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a9ee04222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39adf2ded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39adf2ded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5de2ba96c5_1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5de2ba96c5_1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5de2ba96c5_1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5de2ba96c5_1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5de2ba96c5_1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5de2ba96c5_1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39adf2ded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39adf2ded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5de2ba96c5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25de2ba96c5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39adf2ded1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239adf2ded1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5de2ba96c5_1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25de2ba96c5_1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5de2ba96c5_1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5de2ba96c5_1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5de2ba96c5_1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25de2ba96c5_1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표지" type="twoColTx">
  <p:cSld name="TITLE_AND_TWO_COLUMNS">
    <p:spTree>
      <p:nvGrpSpPr>
        <p:cNvPr id="7" name="Shape 7"/>
        <p:cNvGrpSpPr/>
        <p:nvPr/>
      </p:nvGrpSpPr>
      <p:grpSpPr>
        <a:xfrm>
          <a:off x="0" y="0"/>
          <a:ext cx="0" cy="0"/>
          <a:chOff x="0" y="0"/>
          <a:chExt cx="0" cy="0"/>
        </a:xfrm>
      </p:grpSpPr>
      <p:sp>
        <p:nvSpPr>
          <p:cNvPr id="8" name="Google Shape;8;p2"/>
          <p:cNvSpPr txBox="1"/>
          <p:nvPr>
            <p:ph idx="12" type="sldNum"/>
          </p:nvPr>
        </p:nvSpPr>
        <p:spPr>
          <a:xfrm>
            <a:off x="8536302"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2"/>
          <p:cNvSpPr txBox="1"/>
          <p:nvPr>
            <p:ph idx="2" type="sldNum"/>
          </p:nvPr>
        </p:nvSpPr>
        <p:spPr>
          <a:xfrm>
            <a:off x="8536302" y="4749851"/>
            <a:ext cx="548700" cy="393600"/>
          </a:xfrm>
          <a:prstGeom prst="rect">
            <a:avLst/>
          </a:prstGeom>
        </p:spPr>
        <p:txBody>
          <a:bodyPr anchorCtr="0" anchor="t"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2"/>
          <p:cNvSpPr txBox="1"/>
          <p:nvPr/>
        </p:nvSpPr>
        <p:spPr>
          <a:xfrm>
            <a:off x="7035100" y="312900"/>
            <a:ext cx="19218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1E4B4"/>
                </a:solidFill>
                <a:latin typeface="Helvetica Neue"/>
                <a:ea typeface="Helvetica Neue"/>
                <a:cs typeface="Helvetica Neue"/>
                <a:sym typeface="Helvetica Neue"/>
              </a:rPr>
              <a:t>PyAI Symposium</a:t>
            </a:r>
            <a:r>
              <a:rPr b="1" lang="en" sz="1200">
                <a:solidFill>
                  <a:srgbClr val="01E4B4"/>
                </a:solidFill>
                <a:latin typeface="Helvetica Neue"/>
                <a:ea typeface="Helvetica Neue"/>
                <a:cs typeface="Helvetica Neue"/>
                <a:sym typeface="Helvetica Neue"/>
              </a:rPr>
              <a:t> 2025</a:t>
            </a:r>
            <a:endParaRPr b="1" sz="1200">
              <a:solidFill>
                <a:srgbClr val="01E4B4"/>
              </a:solidFill>
              <a:latin typeface="Helvetica Neue"/>
              <a:ea typeface="Helvetica Neue"/>
              <a:cs typeface="Helvetica Neue"/>
              <a:sym typeface="Helvetica Neue"/>
            </a:endParaRPr>
          </a:p>
        </p:txBody>
      </p:sp>
      <p:sp>
        <p:nvSpPr>
          <p:cNvPr id="11" name="Google Shape;11;p2"/>
          <p:cNvSpPr txBox="1"/>
          <p:nvPr>
            <p:ph idx="3" type="sldNum"/>
          </p:nvPr>
        </p:nvSpPr>
        <p:spPr>
          <a:xfrm>
            <a:off x="8536252" y="4749838"/>
            <a:ext cx="548700" cy="393600"/>
          </a:xfrm>
          <a:prstGeom prst="rect">
            <a:avLst/>
          </a:prstGeom>
        </p:spPr>
        <p:txBody>
          <a:bodyPr anchorCtr="0" anchor="t"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2"/>
          <p:cNvSpPr/>
          <p:nvPr/>
        </p:nvSpPr>
        <p:spPr>
          <a:xfrm>
            <a:off x="25" y="4795750"/>
            <a:ext cx="9144000" cy="347700"/>
          </a:xfrm>
          <a:prstGeom prst="rect">
            <a:avLst/>
          </a:prstGeom>
          <a:gradFill>
            <a:gsLst>
              <a:gs pos="0">
                <a:srgbClr val="04D3E5"/>
              </a:gs>
              <a:gs pos="100000">
                <a:srgbClr val="01E4B4"/>
              </a:gs>
            </a:gsLst>
            <a:lin ang="10800025" scaled="0"/>
          </a:gradFill>
          <a:ln cap="flat" cmpd="sng" w="9525">
            <a:solidFill>
              <a:srgbClr val="01E4B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nvSpPr>
        <p:spPr>
          <a:xfrm>
            <a:off x="57150" y="4821105"/>
            <a:ext cx="2098200" cy="29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0B0B0B"/>
                </a:solidFill>
                <a:latin typeface="Helvetica Neue"/>
                <a:ea typeface="Helvetica Neue"/>
                <a:cs typeface="Helvetica Neue"/>
                <a:sym typeface="Helvetica Neue"/>
              </a:rPr>
              <a:t>All about AI and Python</a:t>
            </a:r>
            <a:endParaRPr b="1" sz="1100">
              <a:solidFill>
                <a:srgbClr val="0B0B0B"/>
              </a:solidFill>
              <a:latin typeface="Helvetica Neue"/>
              <a:ea typeface="Helvetica Neue"/>
              <a:cs typeface="Helvetica Neue"/>
              <a:sym typeface="Helvetica Neue"/>
            </a:endParaRPr>
          </a:p>
        </p:txBody>
      </p:sp>
      <p:sp>
        <p:nvSpPr>
          <p:cNvPr id="14" name="Google Shape;14;p2"/>
          <p:cNvSpPr txBox="1"/>
          <p:nvPr>
            <p:ph type="title"/>
          </p:nvPr>
        </p:nvSpPr>
        <p:spPr>
          <a:xfrm>
            <a:off x="696225" y="1435350"/>
            <a:ext cx="7578000" cy="11736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3600"/>
              <a:buFont typeface="Noto Sans"/>
              <a:buNone/>
              <a:defRPr b="1" sz="3600">
                <a:solidFill>
                  <a:schemeClr val="lt1"/>
                </a:solidFill>
                <a:latin typeface="Noto Sans"/>
                <a:ea typeface="Noto Sans"/>
                <a:cs typeface="Noto Sans"/>
                <a:sym typeface="Noto Sans"/>
              </a:defRPr>
            </a:lvl1pPr>
            <a:lvl2pPr lvl="1">
              <a:spcBef>
                <a:spcPts val="0"/>
              </a:spcBef>
              <a:spcAft>
                <a:spcPts val="0"/>
              </a:spcAft>
              <a:buClr>
                <a:schemeClr val="lt1"/>
              </a:buClr>
              <a:buSzPts val="3600"/>
              <a:buFont typeface="Noto Sans"/>
              <a:buNone/>
              <a:defRPr b="1" sz="3600">
                <a:solidFill>
                  <a:schemeClr val="lt1"/>
                </a:solidFill>
                <a:latin typeface="Noto Sans"/>
                <a:ea typeface="Noto Sans"/>
                <a:cs typeface="Noto Sans"/>
                <a:sym typeface="Noto Sans"/>
              </a:defRPr>
            </a:lvl2pPr>
            <a:lvl3pPr lvl="2">
              <a:spcBef>
                <a:spcPts val="0"/>
              </a:spcBef>
              <a:spcAft>
                <a:spcPts val="0"/>
              </a:spcAft>
              <a:buClr>
                <a:schemeClr val="lt1"/>
              </a:buClr>
              <a:buSzPts val="3600"/>
              <a:buFont typeface="Noto Sans"/>
              <a:buNone/>
              <a:defRPr b="1" sz="3600">
                <a:solidFill>
                  <a:schemeClr val="lt1"/>
                </a:solidFill>
                <a:latin typeface="Noto Sans"/>
                <a:ea typeface="Noto Sans"/>
                <a:cs typeface="Noto Sans"/>
                <a:sym typeface="Noto Sans"/>
              </a:defRPr>
            </a:lvl3pPr>
            <a:lvl4pPr lvl="3">
              <a:spcBef>
                <a:spcPts val="0"/>
              </a:spcBef>
              <a:spcAft>
                <a:spcPts val="0"/>
              </a:spcAft>
              <a:buClr>
                <a:schemeClr val="lt1"/>
              </a:buClr>
              <a:buSzPts val="3600"/>
              <a:buFont typeface="Noto Sans"/>
              <a:buNone/>
              <a:defRPr b="1" sz="3600">
                <a:solidFill>
                  <a:schemeClr val="lt1"/>
                </a:solidFill>
                <a:latin typeface="Noto Sans"/>
                <a:ea typeface="Noto Sans"/>
                <a:cs typeface="Noto Sans"/>
                <a:sym typeface="Noto Sans"/>
              </a:defRPr>
            </a:lvl4pPr>
            <a:lvl5pPr lvl="4">
              <a:spcBef>
                <a:spcPts val="0"/>
              </a:spcBef>
              <a:spcAft>
                <a:spcPts val="0"/>
              </a:spcAft>
              <a:buClr>
                <a:schemeClr val="lt1"/>
              </a:buClr>
              <a:buSzPts val="3600"/>
              <a:buFont typeface="Noto Sans"/>
              <a:buNone/>
              <a:defRPr b="1" sz="3600">
                <a:solidFill>
                  <a:schemeClr val="lt1"/>
                </a:solidFill>
                <a:latin typeface="Noto Sans"/>
                <a:ea typeface="Noto Sans"/>
                <a:cs typeface="Noto Sans"/>
                <a:sym typeface="Noto Sans"/>
              </a:defRPr>
            </a:lvl5pPr>
            <a:lvl6pPr lvl="5">
              <a:spcBef>
                <a:spcPts val="0"/>
              </a:spcBef>
              <a:spcAft>
                <a:spcPts val="0"/>
              </a:spcAft>
              <a:buClr>
                <a:schemeClr val="lt1"/>
              </a:buClr>
              <a:buSzPts val="3600"/>
              <a:buFont typeface="Noto Sans"/>
              <a:buNone/>
              <a:defRPr b="1" sz="3600">
                <a:solidFill>
                  <a:schemeClr val="lt1"/>
                </a:solidFill>
                <a:latin typeface="Noto Sans"/>
                <a:ea typeface="Noto Sans"/>
                <a:cs typeface="Noto Sans"/>
                <a:sym typeface="Noto Sans"/>
              </a:defRPr>
            </a:lvl6pPr>
            <a:lvl7pPr lvl="6">
              <a:spcBef>
                <a:spcPts val="0"/>
              </a:spcBef>
              <a:spcAft>
                <a:spcPts val="0"/>
              </a:spcAft>
              <a:buClr>
                <a:schemeClr val="lt1"/>
              </a:buClr>
              <a:buSzPts val="3600"/>
              <a:buFont typeface="Noto Sans"/>
              <a:buNone/>
              <a:defRPr b="1" sz="3600">
                <a:solidFill>
                  <a:schemeClr val="lt1"/>
                </a:solidFill>
                <a:latin typeface="Noto Sans"/>
                <a:ea typeface="Noto Sans"/>
                <a:cs typeface="Noto Sans"/>
                <a:sym typeface="Noto Sans"/>
              </a:defRPr>
            </a:lvl7pPr>
            <a:lvl8pPr lvl="7">
              <a:spcBef>
                <a:spcPts val="0"/>
              </a:spcBef>
              <a:spcAft>
                <a:spcPts val="0"/>
              </a:spcAft>
              <a:buClr>
                <a:schemeClr val="lt1"/>
              </a:buClr>
              <a:buSzPts val="3600"/>
              <a:buFont typeface="Noto Sans"/>
              <a:buNone/>
              <a:defRPr b="1" sz="3600">
                <a:solidFill>
                  <a:schemeClr val="lt1"/>
                </a:solidFill>
                <a:latin typeface="Noto Sans"/>
                <a:ea typeface="Noto Sans"/>
                <a:cs typeface="Noto Sans"/>
                <a:sym typeface="Noto Sans"/>
              </a:defRPr>
            </a:lvl8pPr>
            <a:lvl9pPr lvl="8">
              <a:spcBef>
                <a:spcPts val="0"/>
              </a:spcBef>
              <a:spcAft>
                <a:spcPts val="0"/>
              </a:spcAft>
              <a:buClr>
                <a:schemeClr val="lt1"/>
              </a:buClr>
              <a:buSzPts val="3600"/>
              <a:buFont typeface="Noto Sans"/>
              <a:buNone/>
              <a:defRPr b="1" sz="3600">
                <a:solidFill>
                  <a:schemeClr val="lt1"/>
                </a:solidFill>
                <a:latin typeface="Noto Sans"/>
                <a:ea typeface="Noto Sans"/>
                <a:cs typeface="Noto Sans"/>
                <a:sym typeface="Noto Sans"/>
              </a:defRPr>
            </a:lvl9pPr>
          </a:lstStyle>
          <a:p/>
        </p:txBody>
      </p:sp>
      <p:sp>
        <p:nvSpPr>
          <p:cNvPr id="15" name="Google Shape;15;p2"/>
          <p:cNvSpPr txBox="1"/>
          <p:nvPr>
            <p:ph idx="1" type="subTitle"/>
          </p:nvPr>
        </p:nvSpPr>
        <p:spPr>
          <a:xfrm>
            <a:off x="734550" y="2929800"/>
            <a:ext cx="4449600" cy="6840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1800"/>
              <a:buFont typeface="Noto Sans SemiBold"/>
              <a:buNone/>
              <a:defRPr sz="1800">
                <a:solidFill>
                  <a:schemeClr val="lt1"/>
                </a:solidFill>
                <a:latin typeface="Noto Sans SemiBold"/>
                <a:ea typeface="Noto Sans SemiBold"/>
                <a:cs typeface="Noto Sans SemiBold"/>
                <a:sym typeface="Noto Sans SemiBold"/>
              </a:defRPr>
            </a:lvl1pPr>
            <a:lvl2pPr lvl="1">
              <a:spcBef>
                <a:spcPts val="0"/>
              </a:spcBef>
              <a:spcAft>
                <a:spcPts val="0"/>
              </a:spcAft>
              <a:buClr>
                <a:schemeClr val="lt1"/>
              </a:buClr>
              <a:buSzPts val="1800"/>
              <a:buFont typeface="Noto Sans SemiBold"/>
              <a:buNone/>
              <a:defRPr sz="1800">
                <a:solidFill>
                  <a:schemeClr val="lt1"/>
                </a:solidFill>
                <a:latin typeface="Noto Sans SemiBold"/>
                <a:ea typeface="Noto Sans SemiBold"/>
                <a:cs typeface="Noto Sans SemiBold"/>
                <a:sym typeface="Noto Sans SemiBold"/>
              </a:defRPr>
            </a:lvl2pPr>
            <a:lvl3pPr lvl="2">
              <a:spcBef>
                <a:spcPts val="0"/>
              </a:spcBef>
              <a:spcAft>
                <a:spcPts val="0"/>
              </a:spcAft>
              <a:buClr>
                <a:schemeClr val="lt1"/>
              </a:buClr>
              <a:buSzPts val="1800"/>
              <a:buFont typeface="Noto Sans SemiBold"/>
              <a:buNone/>
              <a:defRPr sz="1800">
                <a:solidFill>
                  <a:schemeClr val="lt1"/>
                </a:solidFill>
                <a:latin typeface="Noto Sans SemiBold"/>
                <a:ea typeface="Noto Sans SemiBold"/>
                <a:cs typeface="Noto Sans SemiBold"/>
                <a:sym typeface="Noto Sans SemiBold"/>
              </a:defRPr>
            </a:lvl3pPr>
            <a:lvl4pPr lvl="3">
              <a:spcBef>
                <a:spcPts val="0"/>
              </a:spcBef>
              <a:spcAft>
                <a:spcPts val="0"/>
              </a:spcAft>
              <a:buClr>
                <a:schemeClr val="lt1"/>
              </a:buClr>
              <a:buSzPts val="1800"/>
              <a:buFont typeface="Noto Sans SemiBold"/>
              <a:buNone/>
              <a:defRPr sz="1800">
                <a:solidFill>
                  <a:schemeClr val="lt1"/>
                </a:solidFill>
                <a:latin typeface="Noto Sans SemiBold"/>
                <a:ea typeface="Noto Sans SemiBold"/>
                <a:cs typeface="Noto Sans SemiBold"/>
                <a:sym typeface="Noto Sans SemiBold"/>
              </a:defRPr>
            </a:lvl4pPr>
            <a:lvl5pPr lvl="4">
              <a:spcBef>
                <a:spcPts val="0"/>
              </a:spcBef>
              <a:spcAft>
                <a:spcPts val="0"/>
              </a:spcAft>
              <a:buClr>
                <a:schemeClr val="lt1"/>
              </a:buClr>
              <a:buSzPts val="1800"/>
              <a:buFont typeface="Noto Sans SemiBold"/>
              <a:buNone/>
              <a:defRPr sz="1800">
                <a:solidFill>
                  <a:schemeClr val="lt1"/>
                </a:solidFill>
                <a:latin typeface="Noto Sans SemiBold"/>
                <a:ea typeface="Noto Sans SemiBold"/>
                <a:cs typeface="Noto Sans SemiBold"/>
                <a:sym typeface="Noto Sans SemiBold"/>
              </a:defRPr>
            </a:lvl5pPr>
            <a:lvl6pPr lvl="5">
              <a:spcBef>
                <a:spcPts val="0"/>
              </a:spcBef>
              <a:spcAft>
                <a:spcPts val="0"/>
              </a:spcAft>
              <a:buClr>
                <a:schemeClr val="lt1"/>
              </a:buClr>
              <a:buSzPts val="1800"/>
              <a:buFont typeface="Noto Sans SemiBold"/>
              <a:buNone/>
              <a:defRPr sz="1800">
                <a:solidFill>
                  <a:schemeClr val="lt1"/>
                </a:solidFill>
                <a:latin typeface="Noto Sans SemiBold"/>
                <a:ea typeface="Noto Sans SemiBold"/>
                <a:cs typeface="Noto Sans SemiBold"/>
                <a:sym typeface="Noto Sans SemiBold"/>
              </a:defRPr>
            </a:lvl6pPr>
            <a:lvl7pPr lvl="6">
              <a:spcBef>
                <a:spcPts val="0"/>
              </a:spcBef>
              <a:spcAft>
                <a:spcPts val="0"/>
              </a:spcAft>
              <a:buClr>
                <a:schemeClr val="lt1"/>
              </a:buClr>
              <a:buSzPts val="1800"/>
              <a:buFont typeface="Noto Sans SemiBold"/>
              <a:buNone/>
              <a:defRPr sz="1800">
                <a:solidFill>
                  <a:schemeClr val="lt1"/>
                </a:solidFill>
                <a:latin typeface="Noto Sans SemiBold"/>
                <a:ea typeface="Noto Sans SemiBold"/>
                <a:cs typeface="Noto Sans SemiBold"/>
                <a:sym typeface="Noto Sans SemiBold"/>
              </a:defRPr>
            </a:lvl7pPr>
            <a:lvl8pPr lvl="7">
              <a:spcBef>
                <a:spcPts val="0"/>
              </a:spcBef>
              <a:spcAft>
                <a:spcPts val="0"/>
              </a:spcAft>
              <a:buClr>
                <a:schemeClr val="lt1"/>
              </a:buClr>
              <a:buSzPts val="1800"/>
              <a:buFont typeface="Noto Sans SemiBold"/>
              <a:buNone/>
              <a:defRPr sz="1800">
                <a:solidFill>
                  <a:schemeClr val="lt1"/>
                </a:solidFill>
                <a:latin typeface="Noto Sans SemiBold"/>
                <a:ea typeface="Noto Sans SemiBold"/>
                <a:cs typeface="Noto Sans SemiBold"/>
                <a:sym typeface="Noto Sans SemiBold"/>
              </a:defRPr>
            </a:lvl8pPr>
            <a:lvl9pPr lvl="8">
              <a:spcBef>
                <a:spcPts val="0"/>
              </a:spcBef>
              <a:spcAft>
                <a:spcPts val="0"/>
              </a:spcAft>
              <a:buClr>
                <a:schemeClr val="lt1"/>
              </a:buClr>
              <a:buSzPts val="1800"/>
              <a:buFont typeface="Noto Sans SemiBold"/>
              <a:buNone/>
              <a:defRPr sz="1800">
                <a:solidFill>
                  <a:schemeClr val="lt1"/>
                </a:solidFill>
                <a:latin typeface="Noto Sans SemiBold"/>
                <a:ea typeface="Noto Sans SemiBold"/>
                <a:cs typeface="Noto Sans SemiBold"/>
                <a:sym typeface="Noto Sans Semi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검은색 본문">
  <p:cSld name="CUSTOM">
    <p:spTree>
      <p:nvGrpSpPr>
        <p:cNvPr id="16" name="Shape 16"/>
        <p:cNvGrpSpPr/>
        <p:nvPr/>
      </p:nvGrpSpPr>
      <p:grpSpPr>
        <a:xfrm>
          <a:off x="0" y="0"/>
          <a:ext cx="0" cy="0"/>
          <a:chOff x="0" y="0"/>
          <a:chExt cx="0" cy="0"/>
        </a:xfrm>
      </p:grpSpPr>
      <p:sp>
        <p:nvSpPr>
          <p:cNvPr id="17" name="Google Shape;17;p3"/>
          <p:cNvSpPr/>
          <p:nvPr/>
        </p:nvSpPr>
        <p:spPr>
          <a:xfrm>
            <a:off x="616225" y="459925"/>
            <a:ext cx="50700" cy="380100"/>
          </a:xfrm>
          <a:prstGeom prst="rect">
            <a:avLst/>
          </a:prstGeom>
          <a:solidFill>
            <a:srgbClr val="01E4B4"/>
          </a:solidFill>
          <a:ln cap="flat" cmpd="sng" w="9525">
            <a:solidFill>
              <a:srgbClr val="01E4B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73968" y="459925"/>
            <a:ext cx="50700" cy="380100"/>
          </a:xfrm>
          <a:prstGeom prst="rect">
            <a:avLst/>
          </a:prstGeom>
          <a:solidFill>
            <a:srgbClr val="04D3E5"/>
          </a:solidFill>
          <a:ln cap="flat" cmpd="sng" w="9525">
            <a:solidFill>
              <a:srgbClr val="04D3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lvl1pPr lvl="0">
              <a:buNone/>
              <a:defRPr sz="1000">
                <a:solidFill>
                  <a:srgbClr val="01E4B4"/>
                </a:solidFill>
                <a:latin typeface="Helvetica Neue"/>
                <a:ea typeface="Helvetica Neue"/>
                <a:cs typeface="Helvetica Neue"/>
                <a:sym typeface="Helvetica Neue"/>
              </a:defRPr>
            </a:lvl1pPr>
            <a:lvl2pPr lvl="1">
              <a:buNone/>
              <a:defRPr sz="1000">
                <a:solidFill>
                  <a:srgbClr val="01E4B4"/>
                </a:solidFill>
                <a:latin typeface="Helvetica Neue"/>
                <a:ea typeface="Helvetica Neue"/>
                <a:cs typeface="Helvetica Neue"/>
                <a:sym typeface="Helvetica Neue"/>
              </a:defRPr>
            </a:lvl2pPr>
            <a:lvl3pPr lvl="2">
              <a:buNone/>
              <a:defRPr sz="1000">
                <a:solidFill>
                  <a:srgbClr val="01E4B4"/>
                </a:solidFill>
                <a:latin typeface="Helvetica Neue"/>
                <a:ea typeface="Helvetica Neue"/>
                <a:cs typeface="Helvetica Neue"/>
                <a:sym typeface="Helvetica Neue"/>
              </a:defRPr>
            </a:lvl3pPr>
            <a:lvl4pPr lvl="3">
              <a:buNone/>
              <a:defRPr sz="1000">
                <a:solidFill>
                  <a:srgbClr val="01E4B4"/>
                </a:solidFill>
                <a:latin typeface="Helvetica Neue"/>
                <a:ea typeface="Helvetica Neue"/>
                <a:cs typeface="Helvetica Neue"/>
                <a:sym typeface="Helvetica Neue"/>
              </a:defRPr>
            </a:lvl4pPr>
            <a:lvl5pPr lvl="4">
              <a:buNone/>
              <a:defRPr sz="1000">
                <a:solidFill>
                  <a:srgbClr val="01E4B4"/>
                </a:solidFill>
                <a:latin typeface="Helvetica Neue"/>
                <a:ea typeface="Helvetica Neue"/>
                <a:cs typeface="Helvetica Neue"/>
                <a:sym typeface="Helvetica Neue"/>
              </a:defRPr>
            </a:lvl5pPr>
            <a:lvl6pPr lvl="5">
              <a:buNone/>
              <a:defRPr sz="1000">
                <a:solidFill>
                  <a:srgbClr val="01E4B4"/>
                </a:solidFill>
                <a:latin typeface="Helvetica Neue"/>
                <a:ea typeface="Helvetica Neue"/>
                <a:cs typeface="Helvetica Neue"/>
                <a:sym typeface="Helvetica Neue"/>
              </a:defRPr>
            </a:lvl6pPr>
            <a:lvl7pPr lvl="6">
              <a:buNone/>
              <a:defRPr sz="1000">
                <a:solidFill>
                  <a:srgbClr val="01E4B4"/>
                </a:solidFill>
                <a:latin typeface="Helvetica Neue"/>
                <a:ea typeface="Helvetica Neue"/>
                <a:cs typeface="Helvetica Neue"/>
                <a:sym typeface="Helvetica Neue"/>
              </a:defRPr>
            </a:lvl7pPr>
            <a:lvl8pPr lvl="7">
              <a:buNone/>
              <a:defRPr sz="1000">
                <a:solidFill>
                  <a:srgbClr val="01E4B4"/>
                </a:solidFill>
                <a:latin typeface="Helvetica Neue"/>
                <a:ea typeface="Helvetica Neue"/>
                <a:cs typeface="Helvetica Neue"/>
                <a:sym typeface="Helvetica Neue"/>
              </a:defRPr>
            </a:lvl8pPr>
            <a:lvl9pPr lvl="8">
              <a:buNone/>
              <a:defRPr sz="1000">
                <a:solidFill>
                  <a:srgbClr val="01E4B4"/>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3"/>
          <p:cNvSpPr txBox="1"/>
          <p:nvPr>
            <p:ph type="title"/>
          </p:nvPr>
        </p:nvSpPr>
        <p:spPr>
          <a:xfrm>
            <a:off x="776350" y="396625"/>
            <a:ext cx="7772100" cy="506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2000"/>
              <a:buFont typeface="Noto Sans"/>
              <a:buNone/>
              <a:defRPr b="1" sz="2000">
                <a:solidFill>
                  <a:schemeClr val="lt1"/>
                </a:solidFill>
                <a:latin typeface="Noto Sans"/>
                <a:ea typeface="Noto Sans"/>
                <a:cs typeface="Noto Sans"/>
                <a:sym typeface="Noto Sans"/>
              </a:defRPr>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1" name="Google Shape;21;p3"/>
          <p:cNvSpPr txBox="1"/>
          <p:nvPr>
            <p:ph idx="1" type="body"/>
          </p:nvPr>
        </p:nvSpPr>
        <p:spPr>
          <a:xfrm>
            <a:off x="667025" y="1080300"/>
            <a:ext cx="7881300" cy="3411000"/>
          </a:xfrm>
          <a:prstGeom prst="rect">
            <a:avLst/>
          </a:prstGeom>
          <a:noFill/>
          <a:ln>
            <a:noFill/>
          </a:ln>
        </p:spPr>
        <p:txBody>
          <a:bodyPr anchorCtr="0" anchor="t" bIns="91425" lIns="91425" spcFirstLastPara="1" rIns="91425" wrap="square" tIns="91425">
            <a:noAutofit/>
          </a:bodyPr>
          <a:lstStyle>
            <a:lvl1pPr indent="-330200" lvl="0" marL="457200">
              <a:lnSpc>
                <a:spcPct val="150000"/>
              </a:lnSpc>
              <a:spcBef>
                <a:spcPts val="0"/>
              </a:spcBef>
              <a:spcAft>
                <a:spcPts val="0"/>
              </a:spcAft>
              <a:buClr>
                <a:srgbClr val="F6F6F6"/>
              </a:buClr>
              <a:buSzPts val="1600"/>
              <a:buFont typeface="Noto Sans"/>
              <a:buChar char="●"/>
              <a:defRPr sz="1600">
                <a:solidFill>
                  <a:srgbClr val="F6F6F6"/>
                </a:solidFill>
                <a:latin typeface="Noto Sans"/>
                <a:ea typeface="Noto Sans"/>
                <a:cs typeface="Noto Sans"/>
                <a:sym typeface="Noto Sans"/>
              </a:defRPr>
            </a:lvl1pPr>
            <a:lvl2pPr indent="-304800" lvl="1" marL="914400">
              <a:lnSpc>
                <a:spcPct val="115000"/>
              </a:lnSpc>
              <a:spcBef>
                <a:spcPts val="0"/>
              </a:spcBef>
              <a:spcAft>
                <a:spcPts val="0"/>
              </a:spcAft>
              <a:buClr>
                <a:srgbClr val="F6F6F6"/>
              </a:buClr>
              <a:buSzPts val="1200"/>
              <a:buFont typeface="Noto Sans Light"/>
              <a:buChar char="○"/>
              <a:defRPr sz="1200">
                <a:solidFill>
                  <a:srgbClr val="F6F6F6"/>
                </a:solidFill>
                <a:latin typeface="Noto Sans Light"/>
                <a:ea typeface="Noto Sans Light"/>
                <a:cs typeface="Noto Sans Light"/>
                <a:sym typeface="Noto Sans Light"/>
              </a:defRPr>
            </a:lvl2pPr>
            <a:lvl3pPr indent="-292100" lvl="2" marL="1371600">
              <a:spcBef>
                <a:spcPts val="1000"/>
              </a:spcBef>
              <a:spcAft>
                <a:spcPts val="0"/>
              </a:spcAft>
              <a:buClr>
                <a:srgbClr val="F8F8F8"/>
              </a:buClr>
              <a:buSzPts val="1000"/>
              <a:buFont typeface="Noto Sans Light"/>
              <a:buChar char="■"/>
              <a:defRPr sz="1000">
                <a:solidFill>
                  <a:srgbClr val="F8F8F8"/>
                </a:solidFill>
                <a:latin typeface="Noto Sans Light"/>
                <a:ea typeface="Noto Sans Light"/>
                <a:cs typeface="Noto Sans Light"/>
                <a:sym typeface="Noto Sans Light"/>
              </a:defRPr>
            </a:lvl3pPr>
            <a:lvl4pPr indent="-279400" lvl="3" marL="1828800">
              <a:spcBef>
                <a:spcPts val="1000"/>
              </a:spcBef>
              <a:spcAft>
                <a:spcPts val="0"/>
              </a:spcAft>
              <a:buClr>
                <a:srgbClr val="F8F8F8"/>
              </a:buClr>
              <a:buSzPts val="800"/>
              <a:buFont typeface="Noto Sans"/>
              <a:buChar char="●"/>
              <a:defRPr sz="800">
                <a:solidFill>
                  <a:srgbClr val="F8F8F8"/>
                </a:solidFill>
                <a:latin typeface="Noto Sans"/>
                <a:ea typeface="Noto Sans"/>
                <a:cs typeface="Noto Sans"/>
                <a:sym typeface="Noto Sans"/>
              </a:defRPr>
            </a:lvl4pPr>
            <a:lvl5pPr indent="-279400" lvl="4" marL="2286000">
              <a:spcBef>
                <a:spcPts val="0"/>
              </a:spcBef>
              <a:spcAft>
                <a:spcPts val="0"/>
              </a:spcAft>
              <a:buClr>
                <a:srgbClr val="F8F8F8"/>
              </a:buClr>
              <a:buSzPts val="800"/>
              <a:buFont typeface="Noto Sans"/>
              <a:buChar char="○"/>
              <a:defRPr sz="800">
                <a:solidFill>
                  <a:srgbClr val="F8F8F8"/>
                </a:solidFill>
                <a:latin typeface="Noto Sans"/>
                <a:ea typeface="Noto Sans"/>
                <a:cs typeface="Noto Sans"/>
                <a:sym typeface="Noto Sans"/>
              </a:defRPr>
            </a:lvl5pPr>
            <a:lvl6pPr indent="-279400" lvl="5" marL="2743200">
              <a:spcBef>
                <a:spcPts val="0"/>
              </a:spcBef>
              <a:spcAft>
                <a:spcPts val="0"/>
              </a:spcAft>
              <a:buClr>
                <a:srgbClr val="F8F8F8"/>
              </a:buClr>
              <a:buSzPts val="800"/>
              <a:buFont typeface="Noto Sans"/>
              <a:buChar char="■"/>
              <a:defRPr sz="800">
                <a:solidFill>
                  <a:srgbClr val="F8F8F8"/>
                </a:solidFill>
                <a:latin typeface="Noto Sans"/>
                <a:ea typeface="Noto Sans"/>
                <a:cs typeface="Noto Sans"/>
                <a:sym typeface="Noto Sans"/>
              </a:defRPr>
            </a:lvl6pPr>
            <a:lvl7pPr indent="-279400" lvl="6" marL="3200400">
              <a:spcBef>
                <a:spcPts val="0"/>
              </a:spcBef>
              <a:spcAft>
                <a:spcPts val="0"/>
              </a:spcAft>
              <a:buClr>
                <a:srgbClr val="F8F8F8"/>
              </a:buClr>
              <a:buSzPts val="800"/>
              <a:buFont typeface="Noto Sans"/>
              <a:buChar char="●"/>
              <a:defRPr sz="800">
                <a:solidFill>
                  <a:srgbClr val="F8F8F8"/>
                </a:solidFill>
                <a:latin typeface="Noto Sans"/>
                <a:ea typeface="Noto Sans"/>
                <a:cs typeface="Noto Sans"/>
                <a:sym typeface="Noto Sans"/>
              </a:defRPr>
            </a:lvl7pPr>
            <a:lvl8pPr indent="-279400" lvl="7" marL="3657600">
              <a:spcBef>
                <a:spcPts val="0"/>
              </a:spcBef>
              <a:spcAft>
                <a:spcPts val="0"/>
              </a:spcAft>
              <a:buClr>
                <a:srgbClr val="F8F8F8"/>
              </a:buClr>
              <a:buSzPts val="800"/>
              <a:buFont typeface="Noto Sans"/>
              <a:buChar char="○"/>
              <a:defRPr sz="800">
                <a:solidFill>
                  <a:srgbClr val="F8F8F8"/>
                </a:solidFill>
                <a:latin typeface="Noto Sans"/>
                <a:ea typeface="Noto Sans"/>
                <a:cs typeface="Noto Sans"/>
                <a:sym typeface="Noto Sans"/>
              </a:defRPr>
            </a:lvl8pPr>
            <a:lvl9pPr indent="-279400" lvl="8" marL="4114800">
              <a:spcBef>
                <a:spcPts val="0"/>
              </a:spcBef>
              <a:spcAft>
                <a:spcPts val="0"/>
              </a:spcAft>
              <a:buClr>
                <a:srgbClr val="F8F8F8"/>
              </a:buClr>
              <a:buSzPts val="800"/>
              <a:buFont typeface="Noto Sans"/>
              <a:buChar char="■"/>
              <a:defRPr sz="800">
                <a:solidFill>
                  <a:srgbClr val="F8F8F8"/>
                </a:solidFill>
                <a:latin typeface="Noto Sans"/>
                <a:ea typeface="Noto Sans"/>
                <a:cs typeface="Noto Sans"/>
                <a:sym typeface="Noto Sans"/>
              </a:defRPr>
            </a:lvl9pPr>
          </a:lstStyle>
          <a:p/>
        </p:txBody>
      </p:sp>
      <p:sp>
        <p:nvSpPr>
          <p:cNvPr id="22" name="Google Shape;22;p3"/>
          <p:cNvSpPr txBox="1"/>
          <p:nvPr/>
        </p:nvSpPr>
        <p:spPr>
          <a:xfrm>
            <a:off x="312224" y="4686235"/>
            <a:ext cx="2098200" cy="438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br>
              <a:rPr b="1" i="1" lang="en" sz="800">
                <a:solidFill>
                  <a:srgbClr val="01E4B4"/>
                </a:solidFill>
                <a:latin typeface="Helvetica Neue"/>
                <a:ea typeface="Helvetica Neue"/>
                <a:cs typeface="Helvetica Neue"/>
                <a:sym typeface="Helvetica Neue"/>
              </a:rPr>
            </a:br>
            <a:r>
              <a:rPr b="1" i="1" lang="en" sz="800">
                <a:solidFill>
                  <a:srgbClr val="01E4B4"/>
                </a:solidFill>
                <a:latin typeface="Helvetica Neue"/>
                <a:ea typeface="Helvetica Neue"/>
                <a:cs typeface="Helvetica Neue"/>
                <a:sym typeface="Helvetica Neue"/>
              </a:rPr>
              <a:t>“All about AI and Python”</a:t>
            </a:r>
            <a:endParaRPr b="1" i="1" sz="800">
              <a:solidFill>
                <a:srgbClr val="01E4B4"/>
              </a:solidFill>
              <a:latin typeface="Helvetica Neue"/>
              <a:ea typeface="Helvetica Neue"/>
              <a:cs typeface="Helvetica Neue"/>
              <a:sym typeface="Helvetica Neue"/>
            </a:endParaRPr>
          </a:p>
        </p:txBody>
      </p:sp>
      <p:sp>
        <p:nvSpPr>
          <p:cNvPr id="23" name="Google Shape;23;p3"/>
          <p:cNvSpPr txBox="1"/>
          <p:nvPr/>
        </p:nvSpPr>
        <p:spPr>
          <a:xfrm>
            <a:off x="1583837" y="4838195"/>
            <a:ext cx="1331700" cy="26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800">
                <a:solidFill>
                  <a:srgbClr val="01E4B4"/>
                </a:solidFill>
                <a:latin typeface="Helvetica Neue"/>
                <a:ea typeface="Helvetica Neue"/>
                <a:cs typeface="Helvetica Neue"/>
                <a:sym typeface="Helvetica Neue"/>
              </a:rPr>
              <a:t>PyAI Symposium 2025</a:t>
            </a:r>
            <a:endParaRPr b="1" i="1" sz="800">
              <a:solidFill>
                <a:srgbClr val="01E4B4"/>
              </a:solidFill>
              <a:latin typeface="Helvetica Neue"/>
              <a:ea typeface="Helvetica Neue"/>
              <a:cs typeface="Helvetica Neue"/>
              <a:sym typeface="Helvetica Neue"/>
            </a:endParaRPr>
          </a:p>
        </p:txBody>
      </p:sp>
      <p:pic>
        <p:nvPicPr>
          <p:cNvPr id="24" name="Google Shape;24;p3" title="성우님.png"/>
          <p:cNvPicPr preferRelativeResize="0"/>
          <p:nvPr/>
        </p:nvPicPr>
        <p:blipFill>
          <a:blip r:embed="rId2">
            <a:alphaModFix/>
          </a:blip>
          <a:stretch>
            <a:fillRect/>
          </a:stretch>
        </p:blipFill>
        <p:spPr>
          <a:xfrm>
            <a:off x="90402" y="4778255"/>
            <a:ext cx="299848" cy="2998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칸">
  <p:cSld name="CUSTOM_1">
    <p:spTree>
      <p:nvGrpSpPr>
        <p:cNvPr id="25" name="Shape 25"/>
        <p:cNvGrpSpPr/>
        <p:nvPr/>
      </p:nvGrpSpPr>
      <p:grpSpPr>
        <a:xfrm>
          <a:off x="0" y="0"/>
          <a:ext cx="0" cy="0"/>
          <a:chOff x="0" y="0"/>
          <a:chExt cx="0" cy="0"/>
        </a:xfrm>
      </p:grpSpPr>
      <p:sp>
        <p:nvSpPr>
          <p:cNvPr id="26" name="Google Shape;26;p4"/>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lvl1pPr lvl="0">
              <a:buNone/>
              <a:defRPr sz="1000">
                <a:solidFill>
                  <a:srgbClr val="01E4B4"/>
                </a:solidFill>
                <a:latin typeface="Helvetica Neue"/>
                <a:ea typeface="Helvetica Neue"/>
                <a:cs typeface="Helvetica Neue"/>
                <a:sym typeface="Helvetica Neue"/>
              </a:defRPr>
            </a:lvl1pPr>
            <a:lvl2pPr lvl="1">
              <a:buNone/>
              <a:defRPr sz="1000">
                <a:solidFill>
                  <a:srgbClr val="01E4B4"/>
                </a:solidFill>
                <a:latin typeface="Helvetica Neue"/>
                <a:ea typeface="Helvetica Neue"/>
                <a:cs typeface="Helvetica Neue"/>
                <a:sym typeface="Helvetica Neue"/>
              </a:defRPr>
            </a:lvl2pPr>
            <a:lvl3pPr lvl="2">
              <a:buNone/>
              <a:defRPr sz="1000">
                <a:solidFill>
                  <a:srgbClr val="01E4B4"/>
                </a:solidFill>
                <a:latin typeface="Helvetica Neue"/>
                <a:ea typeface="Helvetica Neue"/>
                <a:cs typeface="Helvetica Neue"/>
                <a:sym typeface="Helvetica Neue"/>
              </a:defRPr>
            </a:lvl3pPr>
            <a:lvl4pPr lvl="3">
              <a:buNone/>
              <a:defRPr sz="1000">
                <a:solidFill>
                  <a:srgbClr val="01E4B4"/>
                </a:solidFill>
                <a:latin typeface="Helvetica Neue"/>
                <a:ea typeface="Helvetica Neue"/>
                <a:cs typeface="Helvetica Neue"/>
                <a:sym typeface="Helvetica Neue"/>
              </a:defRPr>
            </a:lvl4pPr>
            <a:lvl5pPr lvl="4">
              <a:buNone/>
              <a:defRPr sz="1000">
                <a:solidFill>
                  <a:srgbClr val="01E4B4"/>
                </a:solidFill>
                <a:latin typeface="Helvetica Neue"/>
                <a:ea typeface="Helvetica Neue"/>
                <a:cs typeface="Helvetica Neue"/>
                <a:sym typeface="Helvetica Neue"/>
              </a:defRPr>
            </a:lvl5pPr>
            <a:lvl6pPr lvl="5">
              <a:buNone/>
              <a:defRPr sz="1000">
                <a:solidFill>
                  <a:srgbClr val="01E4B4"/>
                </a:solidFill>
                <a:latin typeface="Helvetica Neue"/>
                <a:ea typeface="Helvetica Neue"/>
                <a:cs typeface="Helvetica Neue"/>
                <a:sym typeface="Helvetica Neue"/>
              </a:defRPr>
            </a:lvl6pPr>
            <a:lvl7pPr lvl="6">
              <a:buNone/>
              <a:defRPr sz="1000">
                <a:solidFill>
                  <a:srgbClr val="01E4B4"/>
                </a:solidFill>
                <a:latin typeface="Helvetica Neue"/>
                <a:ea typeface="Helvetica Neue"/>
                <a:cs typeface="Helvetica Neue"/>
                <a:sym typeface="Helvetica Neue"/>
              </a:defRPr>
            </a:lvl7pPr>
            <a:lvl8pPr lvl="7">
              <a:buNone/>
              <a:defRPr sz="1000">
                <a:solidFill>
                  <a:srgbClr val="01E4B4"/>
                </a:solidFill>
                <a:latin typeface="Helvetica Neue"/>
                <a:ea typeface="Helvetica Neue"/>
                <a:cs typeface="Helvetica Neue"/>
                <a:sym typeface="Helvetica Neue"/>
              </a:defRPr>
            </a:lvl8pPr>
            <a:lvl9pPr lvl="8">
              <a:buNone/>
              <a:defRPr sz="1000">
                <a:solidFill>
                  <a:srgbClr val="01E4B4"/>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p4"/>
          <p:cNvSpPr txBox="1"/>
          <p:nvPr/>
        </p:nvSpPr>
        <p:spPr>
          <a:xfrm>
            <a:off x="312224" y="4686235"/>
            <a:ext cx="2098200" cy="438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br>
              <a:rPr b="1" i="1" lang="en" sz="800">
                <a:solidFill>
                  <a:srgbClr val="01E4B4"/>
                </a:solidFill>
                <a:latin typeface="Helvetica Neue"/>
                <a:ea typeface="Helvetica Neue"/>
                <a:cs typeface="Helvetica Neue"/>
                <a:sym typeface="Helvetica Neue"/>
              </a:rPr>
            </a:br>
            <a:r>
              <a:rPr b="1" i="1" lang="en" sz="800">
                <a:solidFill>
                  <a:srgbClr val="01E4B4"/>
                </a:solidFill>
                <a:latin typeface="Helvetica Neue"/>
                <a:ea typeface="Helvetica Neue"/>
                <a:cs typeface="Helvetica Neue"/>
                <a:sym typeface="Helvetica Neue"/>
              </a:rPr>
              <a:t>“All about AI and Python”</a:t>
            </a:r>
            <a:endParaRPr b="1" i="1" sz="800">
              <a:solidFill>
                <a:srgbClr val="01E4B4"/>
              </a:solidFill>
              <a:latin typeface="Helvetica Neue"/>
              <a:ea typeface="Helvetica Neue"/>
              <a:cs typeface="Helvetica Neue"/>
              <a:sym typeface="Helvetica Neue"/>
            </a:endParaRPr>
          </a:p>
        </p:txBody>
      </p:sp>
      <p:sp>
        <p:nvSpPr>
          <p:cNvPr id="28" name="Google Shape;28;p4"/>
          <p:cNvSpPr txBox="1"/>
          <p:nvPr/>
        </p:nvSpPr>
        <p:spPr>
          <a:xfrm>
            <a:off x="1583837" y="4838195"/>
            <a:ext cx="1331700" cy="26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800">
                <a:solidFill>
                  <a:srgbClr val="01E4B4"/>
                </a:solidFill>
                <a:latin typeface="Helvetica Neue"/>
                <a:ea typeface="Helvetica Neue"/>
                <a:cs typeface="Helvetica Neue"/>
                <a:sym typeface="Helvetica Neue"/>
              </a:rPr>
              <a:t>PyAI Symposium 2025</a:t>
            </a:r>
            <a:endParaRPr b="1" i="1" sz="800">
              <a:solidFill>
                <a:srgbClr val="01E4B4"/>
              </a:solidFill>
              <a:latin typeface="Helvetica Neue"/>
              <a:ea typeface="Helvetica Neue"/>
              <a:cs typeface="Helvetica Neue"/>
              <a:sym typeface="Helvetica Neue"/>
            </a:endParaRPr>
          </a:p>
        </p:txBody>
      </p:sp>
      <p:pic>
        <p:nvPicPr>
          <p:cNvPr id="29" name="Google Shape;29;p4" title="성우님.png"/>
          <p:cNvPicPr preferRelativeResize="0"/>
          <p:nvPr/>
        </p:nvPicPr>
        <p:blipFill>
          <a:blip r:embed="rId2">
            <a:alphaModFix/>
          </a:blip>
          <a:stretch>
            <a:fillRect/>
          </a:stretch>
        </p:blipFill>
        <p:spPr>
          <a:xfrm>
            <a:off x="90402" y="4778255"/>
            <a:ext cx="299848" cy="29984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흰색 본문">
  <p:cSld name="CUSTOM_2">
    <p:bg>
      <p:bgPr>
        <a:solidFill>
          <a:schemeClr val="lt1"/>
        </a:solidFill>
      </p:bgPr>
    </p:bg>
    <p:spTree>
      <p:nvGrpSpPr>
        <p:cNvPr id="30" name="Shape 30"/>
        <p:cNvGrpSpPr/>
        <p:nvPr/>
      </p:nvGrpSpPr>
      <p:grpSpPr>
        <a:xfrm>
          <a:off x="0" y="0"/>
          <a:ext cx="0" cy="0"/>
          <a:chOff x="0" y="0"/>
          <a:chExt cx="0" cy="0"/>
        </a:xfrm>
      </p:grpSpPr>
      <p:sp>
        <p:nvSpPr>
          <p:cNvPr id="31" name="Google Shape;31;p5"/>
          <p:cNvSpPr/>
          <p:nvPr/>
        </p:nvSpPr>
        <p:spPr>
          <a:xfrm>
            <a:off x="616225" y="459925"/>
            <a:ext cx="50700" cy="380100"/>
          </a:xfrm>
          <a:prstGeom prst="rect">
            <a:avLst/>
          </a:prstGeom>
          <a:solidFill>
            <a:srgbClr val="01E4B4"/>
          </a:solidFill>
          <a:ln cap="flat" cmpd="sng" w="9525">
            <a:solidFill>
              <a:srgbClr val="01E4B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573968" y="459925"/>
            <a:ext cx="50700" cy="380100"/>
          </a:xfrm>
          <a:prstGeom prst="rect">
            <a:avLst/>
          </a:prstGeom>
          <a:solidFill>
            <a:srgbClr val="04D3E5"/>
          </a:solidFill>
          <a:ln cap="flat" cmpd="sng" w="9525">
            <a:solidFill>
              <a:srgbClr val="04D3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txBox="1"/>
          <p:nvPr>
            <p:ph type="title"/>
          </p:nvPr>
        </p:nvSpPr>
        <p:spPr>
          <a:xfrm>
            <a:off x="776350" y="396625"/>
            <a:ext cx="7772100" cy="506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0B0B0B"/>
              </a:buClr>
              <a:buSzPts val="2000"/>
              <a:buFont typeface="Noto Sans"/>
              <a:buNone/>
              <a:defRPr b="1" sz="2000">
                <a:solidFill>
                  <a:srgbClr val="0B0B0B"/>
                </a:solidFill>
                <a:latin typeface="Noto Sans"/>
                <a:ea typeface="Noto Sans"/>
                <a:cs typeface="Noto Sans"/>
                <a:sym typeface="No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 name="Google Shape;34;p5"/>
          <p:cNvSpPr txBox="1"/>
          <p:nvPr>
            <p:ph idx="1" type="body"/>
          </p:nvPr>
        </p:nvSpPr>
        <p:spPr>
          <a:xfrm>
            <a:off x="667025" y="1080300"/>
            <a:ext cx="7881300" cy="3411000"/>
          </a:xfrm>
          <a:prstGeom prst="rect">
            <a:avLst/>
          </a:prstGeom>
          <a:noFill/>
          <a:ln>
            <a:noFill/>
          </a:ln>
        </p:spPr>
        <p:txBody>
          <a:bodyPr anchorCtr="0" anchor="t" bIns="91425" lIns="91425" spcFirstLastPara="1" rIns="91425" wrap="square" tIns="91425">
            <a:noAutofit/>
          </a:bodyPr>
          <a:lstStyle>
            <a:lvl1pPr indent="-330200" lvl="0" marL="457200" rtl="0">
              <a:lnSpc>
                <a:spcPct val="150000"/>
              </a:lnSpc>
              <a:spcBef>
                <a:spcPts val="0"/>
              </a:spcBef>
              <a:spcAft>
                <a:spcPts val="0"/>
              </a:spcAft>
              <a:buClr>
                <a:srgbClr val="242424"/>
              </a:buClr>
              <a:buSzPts val="1600"/>
              <a:buFont typeface="Noto Sans"/>
              <a:buChar char="●"/>
              <a:defRPr sz="1600">
                <a:solidFill>
                  <a:srgbClr val="242424"/>
                </a:solidFill>
                <a:latin typeface="Noto Sans"/>
                <a:ea typeface="Noto Sans"/>
                <a:cs typeface="Noto Sans"/>
                <a:sym typeface="Noto Sans"/>
              </a:defRPr>
            </a:lvl1pPr>
            <a:lvl2pPr indent="-304800" lvl="1" marL="914400" rtl="0">
              <a:lnSpc>
                <a:spcPct val="115000"/>
              </a:lnSpc>
              <a:spcBef>
                <a:spcPts val="0"/>
              </a:spcBef>
              <a:spcAft>
                <a:spcPts val="0"/>
              </a:spcAft>
              <a:buClr>
                <a:srgbClr val="434343"/>
              </a:buClr>
              <a:buSzPts val="1200"/>
              <a:buFont typeface="Noto Sans Light"/>
              <a:buChar char="○"/>
              <a:defRPr sz="1200">
                <a:solidFill>
                  <a:srgbClr val="434343"/>
                </a:solidFill>
                <a:latin typeface="Noto Sans Light"/>
                <a:ea typeface="Noto Sans Light"/>
                <a:cs typeface="Noto Sans Light"/>
                <a:sym typeface="Noto Sans Light"/>
              </a:defRPr>
            </a:lvl2pPr>
            <a:lvl3pPr indent="-292100" lvl="2" marL="1371600" rtl="0">
              <a:spcBef>
                <a:spcPts val="1000"/>
              </a:spcBef>
              <a:spcAft>
                <a:spcPts val="0"/>
              </a:spcAft>
              <a:buClr>
                <a:srgbClr val="434343"/>
              </a:buClr>
              <a:buSzPts val="1000"/>
              <a:buFont typeface="Noto Sans"/>
              <a:buChar char="■"/>
              <a:defRPr sz="1000">
                <a:solidFill>
                  <a:srgbClr val="434343"/>
                </a:solidFill>
                <a:latin typeface="Noto Sans"/>
                <a:ea typeface="Noto Sans"/>
                <a:cs typeface="Noto Sans"/>
                <a:sym typeface="Noto Sans"/>
              </a:defRPr>
            </a:lvl3pPr>
            <a:lvl4pPr indent="-279400" lvl="3" marL="1828800" rtl="0">
              <a:spcBef>
                <a:spcPts val="0"/>
              </a:spcBef>
              <a:spcAft>
                <a:spcPts val="0"/>
              </a:spcAft>
              <a:buClr>
                <a:srgbClr val="434343"/>
              </a:buClr>
              <a:buSzPts val="800"/>
              <a:buFont typeface="Noto Sans"/>
              <a:buChar char="●"/>
              <a:defRPr sz="800">
                <a:solidFill>
                  <a:srgbClr val="434343"/>
                </a:solidFill>
                <a:latin typeface="Noto Sans"/>
                <a:ea typeface="Noto Sans"/>
                <a:cs typeface="Noto Sans"/>
                <a:sym typeface="Noto Sans"/>
              </a:defRPr>
            </a:lvl4pPr>
            <a:lvl5pPr indent="-279400" lvl="4" marL="2286000" rtl="0">
              <a:spcBef>
                <a:spcPts val="0"/>
              </a:spcBef>
              <a:spcAft>
                <a:spcPts val="0"/>
              </a:spcAft>
              <a:buClr>
                <a:srgbClr val="434343"/>
              </a:buClr>
              <a:buSzPts val="800"/>
              <a:buFont typeface="Noto Sans"/>
              <a:buChar char="○"/>
              <a:defRPr sz="800">
                <a:solidFill>
                  <a:srgbClr val="434343"/>
                </a:solidFill>
                <a:latin typeface="Noto Sans"/>
                <a:ea typeface="Noto Sans"/>
                <a:cs typeface="Noto Sans"/>
                <a:sym typeface="Noto Sans"/>
              </a:defRPr>
            </a:lvl5pPr>
            <a:lvl6pPr indent="-279400" lvl="5" marL="2743200" rtl="0">
              <a:spcBef>
                <a:spcPts val="0"/>
              </a:spcBef>
              <a:spcAft>
                <a:spcPts val="0"/>
              </a:spcAft>
              <a:buClr>
                <a:srgbClr val="434343"/>
              </a:buClr>
              <a:buSzPts val="800"/>
              <a:buFont typeface="Noto Sans"/>
              <a:buChar char="■"/>
              <a:defRPr sz="800">
                <a:solidFill>
                  <a:srgbClr val="434343"/>
                </a:solidFill>
                <a:latin typeface="Noto Sans"/>
                <a:ea typeface="Noto Sans"/>
                <a:cs typeface="Noto Sans"/>
                <a:sym typeface="Noto Sans"/>
              </a:defRPr>
            </a:lvl6pPr>
            <a:lvl7pPr indent="-279400" lvl="6" marL="3200400" rtl="0">
              <a:spcBef>
                <a:spcPts val="0"/>
              </a:spcBef>
              <a:spcAft>
                <a:spcPts val="0"/>
              </a:spcAft>
              <a:buClr>
                <a:srgbClr val="434343"/>
              </a:buClr>
              <a:buSzPts val="800"/>
              <a:buFont typeface="Noto Sans"/>
              <a:buChar char="●"/>
              <a:defRPr sz="800">
                <a:solidFill>
                  <a:srgbClr val="434343"/>
                </a:solidFill>
                <a:latin typeface="Noto Sans"/>
                <a:ea typeface="Noto Sans"/>
                <a:cs typeface="Noto Sans"/>
                <a:sym typeface="Noto Sans"/>
              </a:defRPr>
            </a:lvl7pPr>
            <a:lvl8pPr indent="-279400" lvl="7" marL="3657600" rtl="0">
              <a:spcBef>
                <a:spcPts val="0"/>
              </a:spcBef>
              <a:spcAft>
                <a:spcPts val="0"/>
              </a:spcAft>
              <a:buClr>
                <a:srgbClr val="434343"/>
              </a:buClr>
              <a:buSzPts val="800"/>
              <a:buFont typeface="Noto Sans"/>
              <a:buChar char="○"/>
              <a:defRPr sz="800">
                <a:solidFill>
                  <a:srgbClr val="434343"/>
                </a:solidFill>
                <a:latin typeface="Noto Sans"/>
                <a:ea typeface="Noto Sans"/>
                <a:cs typeface="Noto Sans"/>
                <a:sym typeface="Noto Sans"/>
              </a:defRPr>
            </a:lvl8pPr>
            <a:lvl9pPr indent="-279400" lvl="8" marL="4114800" rtl="0">
              <a:spcBef>
                <a:spcPts val="0"/>
              </a:spcBef>
              <a:spcAft>
                <a:spcPts val="0"/>
              </a:spcAft>
              <a:buClr>
                <a:srgbClr val="434343"/>
              </a:buClr>
              <a:buSzPts val="800"/>
              <a:buFont typeface="Noto Sans"/>
              <a:buChar char="■"/>
              <a:defRPr sz="800">
                <a:solidFill>
                  <a:srgbClr val="434343"/>
                </a:solidFill>
                <a:latin typeface="Noto Sans"/>
                <a:ea typeface="Noto Sans"/>
                <a:cs typeface="Noto Sans"/>
                <a:sym typeface="Noto Sans"/>
              </a:defRPr>
            </a:lvl9pPr>
          </a:lstStyle>
          <a:p/>
        </p:txBody>
      </p:sp>
      <p:sp>
        <p:nvSpPr>
          <p:cNvPr id="35" name="Google Shape;35;p5"/>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lvl1pPr lvl="0">
              <a:buNone/>
              <a:defRPr sz="1000">
                <a:solidFill>
                  <a:srgbClr val="01E4B4"/>
                </a:solidFill>
                <a:latin typeface="Helvetica Neue"/>
                <a:ea typeface="Helvetica Neue"/>
                <a:cs typeface="Helvetica Neue"/>
                <a:sym typeface="Helvetica Neue"/>
              </a:defRPr>
            </a:lvl1pPr>
            <a:lvl2pPr lvl="1">
              <a:buNone/>
              <a:defRPr sz="1000">
                <a:solidFill>
                  <a:srgbClr val="01E4B4"/>
                </a:solidFill>
                <a:latin typeface="Helvetica Neue"/>
                <a:ea typeface="Helvetica Neue"/>
                <a:cs typeface="Helvetica Neue"/>
                <a:sym typeface="Helvetica Neue"/>
              </a:defRPr>
            </a:lvl2pPr>
            <a:lvl3pPr lvl="2">
              <a:buNone/>
              <a:defRPr sz="1000">
                <a:solidFill>
                  <a:srgbClr val="01E4B4"/>
                </a:solidFill>
                <a:latin typeface="Helvetica Neue"/>
                <a:ea typeface="Helvetica Neue"/>
                <a:cs typeface="Helvetica Neue"/>
                <a:sym typeface="Helvetica Neue"/>
              </a:defRPr>
            </a:lvl3pPr>
            <a:lvl4pPr lvl="3">
              <a:buNone/>
              <a:defRPr sz="1000">
                <a:solidFill>
                  <a:srgbClr val="01E4B4"/>
                </a:solidFill>
                <a:latin typeface="Helvetica Neue"/>
                <a:ea typeface="Helvetica Neue"/>
                <a:cs typeface="Helvetica Neue"/>
                <a:sym typeface="Helvetica Neue"/>
              </a:defRPr>
            </a:lvl4pPr>
            <a:lvl5pPr lvl="4">
              <a:buNone/>
              <a:defRPr sz="1000">
                <a:solidFill>
                  <a:srgbClr val="01E4B4"/>
                </a:solidFill>
                <a:latin typeface="Helvetica Neue"/>
                <a:ea typeface="Helvetica Neue"/>
                <a:cs typeface="Helvetica Neue"/>
                <a:sym typeface="Helvetica Neue"/>
              </a:defRPr>
            </a:lvl5pPr>
            <a:lvl6pPr lvl="5">
              <a:buNone/>
              <a:defRPr sz="1000">
                <a:solidFill>
                  <a:srgbClr val="01E4B4"/>
                </a:solidFill>
                <a:latin typeface="Helvetica Neue"/>
                <a:ea typeface="Helvetica Neue"/>
                <a:cs typeface="Helvetica Neue"/>
                <a:sym typeface="Helvetica Neue"/>
              </a:defRPr>
            </a:lvl6pPr>
            <a:lvl7pPr lvl="6">
              <a:buNone/>
              <a:defRPr sz="1000">
                <a:solidFill>
                  <a:srgbClr val="01E4B4"/>
                </a:solidFill>
                <a:latin typeface="Helvetica Neue"/>
                <a:ea typeface="Helvetica Neue"/>
                <a:cs typeface="Helvetica Neue"/>
                <a:sym typeface="Helvetica Neue"/>
              </a:defRPr>
            </a:lvl7pPr>
            <a:lvl8pPr lvl="7">
              <a:buNone/>
              <a:defRPr sz="1000">
                <a:solidFill>
                  <a:srgbClr val="01E4B4"/>
                </a:solidFill>
                <a:latin typeface="Helvetica Neue"/>
                <a:ea typeface="Helvetica Neue"/>
                <a:cs typeface="Helvetica Neue"/>
                <a:sym typeface="Helvetica Neue"/>
              </a:defRPr>
            </a:lvl8pPr>
            <a:lvl9pPr lvl="8">
              <a:buNone/>
              <a:defRPr sz="1000">
                <a:solidFill>
                  <a:srgbClr val="01E4B4"/>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36" name="Google Shape;36;p5"/>
          <p:cNvSpPr txBox="1"/>
          <p:nvPr/>
        </p:nvSpPr>
        <p:spPr>
          <a:xfrm>
            <a:off x="312224" y="4686235"/>
            <a:ext cx="2098200" cy="438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br>
              <a:rPr b="1" i="1" lang="en" sz="800">
                <a:solidFill>
                  <a:srgbClr val="01E4B4"/>
                </a:solidFill>
                <a:latin typeface="Helvetica Neue"/>
                <a:ea typeface="Helvetica Neue"/>
                <a:cs typeface="Helvetica Neue"/>
                <a:sym typeface="Helvetica Neue"/>
              </a:rPr>
            </a:br>
            <a:r>
              <a:rPr b="1" i="1" lang="en" sz="800">
                <a:solidFill>
                  <a:srgbClr val="01E4B4"/>
                </a:solidFill>
                <a:latin typeface="Helvetica Neue"/>
                <a:ea typeface="Helvetica Neue"/>
                <a:cs typeface="Helvetica Neue"/>
                <a:sym typeface="Helvetica Neue"/>
              </a:rPr>
              <a:t>“All about AI and Python”</a:t>
            </a:r>
            <a:endParaRPr b="1" i="1" sz="800">
              <a:solidFill>
                <a:srgbClr val="01E4B4"/>
              </a:solidFill>
              <a:latin typeface="Helvetica Neue"/>
              <a:ea typeface="Helvetica Neue"/>
              <a:cs typeface="Helvetica Neue"/>
              <a:sym typeface="Helvetica Neue"/>
            </a:endParaRPr>
          </a:p>
        </p:txBody>
      </p:sp>
      <p:sp>
        <p:nvSpPr>
          <p:cNvPr id="37" name="Google Shape;37;p5"/>
          <p:cNvSpPr txBox="1"/>
          <p:nvPr/>
        </p:nvSpPr>
        <p:spPr>
          <a:xfrm>
            <a:off x="1583837" y="4838195"/>
            <a:ext cx="1331700" cy="26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800">
                <a:solidFill>
                  <a:srgbClr val="01E4B4"/>
                </a:solidFill>
                <a:latin typeface="Helvetica Neue"/>
                <a:ea typeface="Helvetica Neue"/>
                <a:cs typeface="Helvetica Neue"/>
                <a:sym typeface="Helvetica Neue"/>
              </a:rPr>
              <a:t>PyAI Symposium 2025</a:t>
            </a:r>
            <a:endParaRPr b="1" i="1" sz="800">
              <a:solidFill>
                <a:srgbClr val="01E4B4"/>
              </a:solidFill>
              <a:latin typeface="Helvetica Neue"/>
              <a:ea typeface="Helvetica Neue"/>
              <a:cs typeface="Helvetica Neue"/>
              <a:sym typeface="Helvetica Neue"/>
            </a:endParaRPr>
          </a:p>
        </p:txBody>
      </p:sp>
      <p:pic>
        <p:nvPicPr>
          <p:cNvPr id="38" name="Google Shape;38;p5" title="성우님.png"/>
          <p:cNvPicPr preferRelativeResize="0"/>
          <p:nvPr/>
        </p:nvPicPr>
        <p:blipFill>
          <a:blip r:embed="rId2">
            <a:alphaModFix/>
          </a:blip>
          <a:stretch>
            <a:fillRect/>
          </a:stretch>
        </p:blipFill>
        <p:spPr>
          <a:xfrm>
            <a:off x="90402" y="4778255"/>
            <a:ext cx="299848" cy="29984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rgbClr val="0B0B0B"/>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25.png"/><Relationship Id="rId4" Type="http://schemas.openxmlformats.org/officeDocument/2006/relationships/image" Target="../media/image3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2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3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3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3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 Id="rId3" Type="http://schemas.openxmlformats.org/officeDocument/2006/relationships/image" Target="../media/image40.png"/><Relationship Id="rId4" Type="http://schemas.openxmlformats.org/officeDocument/2006/relationships/image" Target="../media/image3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3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4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4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4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 Id="rId3" Type="http://schemas.openxmlformats.org/officeDocument/2006/relationships/image" Target="../media/image4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4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4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4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5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52.png"/><Relationship Id="rId4" Type="http://schemas.openxmlformats.org/officeDocument/2006/relationships/image" Target="../media/image4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5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5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62.png"/><Relationship Id="rId4" Type="http://schemas.openxmlformats.org/officeDocument/2006/relationships/hyperlink" Target="https://huggingface.co/datasets/sackoh/pycon-kr-2023-health-check"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5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hyperlink" Target="https://github.com/sackoh/pycon-korea-2023-efficient-pandas2" TargetMode="External"/><Relationship Id="rId4" Type="http://schemas.openxmlformats.org/officeDocument/2006/relationships/hyperlink" Target="https://huggingface.co/datasets/sackoh/pycon-kr-2023-health-check" TargetMode="External"/><Relationship Id="rId5" Type="http://schemas.openxmlformats.org/officeDocument/2006/relationships/image" Target="../media/image57.png"/><Relationship Id="rId6" Type="http://schemas.openxmlformats.org/officeDocument/2006/relationships/image" Target="../media/image5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5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0.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16.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0.png"/><Relationship Id="rId4" Type="http://schemas.openxmlformats.org/officeDocument/2006/relationships/image" Target="../media/image13.png"/><Relationship Id="rId5" Type="http://schemas.openxmlformats.org/officeDocument/2006/relationships/image" Target="../media/image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hyperlink" Target="https://wesmckinney.com/blog/apache-arrow-pandas-internals/" TargetMode="External"/><Relationship Id="rId4" Type="http://schemas.openxmlformats.org/officeDocument/2006/relationships/hyperlink" Target="https://wesmckinney.com/blog/apache-arrow-pandas-internals/" TargetMode="External"/><Relationship Id="rId10" Type="http://schemas.openxmlformats.org/officeDocument/2006/relationships/image" Target="../media/image20.png"/><Relationship Id="rId9" Type="http://schemas.openxmlformats.org/officeDocument/2006/relationships/hyperlink" Target="https://wesmckinney.com/blog/from-ursa-to-voltrondata/" TargetMode="External"/><Relationship Id="rId5" Type="http://schemas.openxmlformats.org/officeDocument/2006/relationships/hyperlink" Target="https://wesmckinney.com/blog/apache-arrow-pandas-internals/" TargetMode="External"/><Relationship Id="rId6" Type="http://schemas.openxmlformats.org/officeDocument/2006/relationships/hyperlink" Target="https://github.com/wesm/pandas2" TargetMode="External"/><Relationship Id="rId7" Type="http://schemas.openxmlformats.org/officeDocument/2006/relationships/hyperlink" Target="https://wesmckinney.com/blog/from-ursa-to-voltrondata/" TargetMode="External"/><Relationship Id="rId8" Type="http://schemas.openxmlformats.org/officeDocument/2006/relationships/hyperlink" Target="https://wesmckinney.com/blog/from-ursa-to-voltrondata/"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27.jpg"/><Relationship Id="rId4" Type="http://schemas.openxmlformats.org/officeDocument/2006/relationships/image" Target="../media/image29.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hyperlink" Target="https://www.youtube.com/watch?v=0Vm9Yi_ig58"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24.png"/><Relationship Id="rId4" Type="http://schemas.openxmlformats.org/officeDocument/2006/relationships/image" Target="../media/image2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3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6"/>
          <p:cNvSpPr txBox="1"/>
          <p:nvPr>
            <p:ph type="title"/>
          </p:nvPr>
        </p:nvSpPr>
        <p:spPr>
          <a:xfrm>
            <a:off x="696225" y="1435350"/>
            <a:ext cx="7578000" cy="117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Building Resilient Multi-Agent System with LangGraph: Lessons from Production</a:t>
            </a:r>
            <a:endParaRPr sz="2700"/>
          </a:p>
        </p:txBody>
      </p:sp>
      <p:sp>
        <p:nvSpPr>
          <p:cNvPr id="44" name="Google Shape;44;p6"/>
          <p:cNvSpPr txBox="1"/>
          <p:nvPr>
            <p:ph idx="1" type="subTitle"/>
          </p:nvPr>
        </p:nvSpPr>
        <p:spPr>
          <a:xfrm>
            <a:off x="734550" y="2929800"/>
            <a:ext cx="4449600" cy="68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Noto Sans Medium"/>
                <a:ea typeface="Noto Sans Medium"/>
                <a:cs typeface="Noto Sans Medium"/>
                <a:sym typeface="Noto Sans Medium"/>
              </a:rPr>
              <a:t>LangGraph로 죽지 않는 멀티 에이전트 만들기: 실전 에이전트 생존기</a:t>
            </a:r>
            <a:endParaRPr sz="1700">
              <a:latin typeface="Noto Sans Medium"/>
              <a:ea typeface="Noto Sans Medium"/>
              <a:cs typeface="Noto Sans Medium"/>
              <a:sym typeface="Noto Sans Medium"/>
            </a:endParaRPr>
          </a:p>
        </p:txBody>
      </p:sp>
      <p:sp>
        <p:nvSpPr>
          <p:cNvPr id="45" name="Google Shape;45;p6"/>
          <p:cNvSpPr txBox="1"/>
          <p:nvPr>
            <p:ph idx="1" type="subTitle"/>
          </p:nvPr>
        </p:nvSpPr>
        <p:spPr>
          <a:xfrm>
            <a:off x="734542" y="3409550"/>
            <a:ext cx="1746000" cy="68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오성우</a:t>
            </a:r>
            <a:endParaRPr sz="1400"/>
          </a:p>
        </p:txBody>
      </p:sp>
      <p:pic>
        <p:nvPicPr>
          <p:cNvPr id="46" name="Google Shape;46;p6" title="성우님.png"/>
          <p:cNvPicPr preferRelativeResize="0"/>
          <p:nvPr/>
        </p:nvPicPr>
        <p:blipFill>
          <a:blip r:embed="rId3">
            <a:alphaModFix/>
          </a:blip>
          <a:stretch>
            <a:fillRect/>
          </a:stretch>
        </p:blipFill>
        <p:spPr>
          <a:xfrm>
            <a:off x="8791700" y="4791200"/>
            <a:ext cx="352302" cy="3523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5"/>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5" name="Google Shape;125;p15"/>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Same logics can apply to Agent Framework</a:t>
            </a:r>
            <a:endParaRPr/>
          </a:p>
        </p:txBody>
      </p:sp>
      <p:sp>
        <p:nvSpPr>
          <p:cNvPr id="126" name="Google Shape;126;p15"/>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Agent systems have their own “infra”:</a:t>
            </a:r>
            <a:endParaRPr sz="1500"/>
          </a:p>
          <a:p>
            <a:pPr indent="-298450" lvl="1" marL="914400" rtl="0" algn="l">
              <a:spcBef>
                <a:spcPts val="0"/>
              </a:spcBef>
              <a:spcAft>
                <a:spcPts val="0"/>
              </a:spcAft>
              <a:buSzPts val="1100"/>
              <a:buChar char="○"/>
            </a:pPr>
            <a:r>
              <a:rPr lang="en" sz="1100"/>
              <a:t>Multi-agent orchestration</a:t>
            </a:r>
            <a:endParaRPr sz="1100"/>
          </a:p>
          <a:p>
            <a:pPr indent="-298450" lvl="1" marL="914400" rtl="0" algn="l">
              <a:spcBef>
                <a:spcPts val="1000"/>
              </a:spcBef>
              <a:spcAft>
                <a:spcPts val="0"/>
              </a:spcAft>
              <a:buSzPts val="1100"/>
              <a:buChar char="○"/>
            </a:pPr>
            <a:r>
              <a:rPr lang="en" sz="1100"/>
              <a:t>State management &amp; checkpoints</a:t>
            </a:r>
            <a:endParaRPr sz="1100"/>
          </a:p>
          <a:p>
            <a:pPr indent="-298450" lvl="1" marL="914400" rtl="0" algn="l">
              <a:spcBef>
                <a:spcPts val="1000"/>
              </a:spcBef>
              <a:spcAft>
                <a:spcPts val="0"/>
              </a:spcAft>
              <a:buSzPts val="1100"/>
              <a:buChar char="○"/>
            </a:pPr>
            <a:r>
              <a:rPr lang="en" sz="1100"/>
              <a:t>Retry, pause/resume</a:t>
            </a:r>
            <a:endParaRPr sz="1100"/>
          </a:p>
          <a:p>
            <a:pPr indent="-298450" lvl="1" marL="914400" rtl="0" algn="l">
              <a:spcBef>
                <a:spcPts val="1000"/>
              </a:spcBef>
              <a:spcAft>
                <a:spcPts val="0"/>
              </a:spcAft>
              <a:buSzPts val="1100"/>
              <a:buChar char="○"/>
            </a:pPr>
            <a:r>
              <a:rPr lang="en" sz="1100"/>
              <a:t>HITL, tool calling, long-running workflows</a:t>
            </a:r>
            <a:endParaRPr sz="1100"/>
          </a:p>
          <a:p>
            <a:pPr indent="-298450" lvl="1" marL="914400" rtl="0" algn="l">
              <a:spcBef>
                <a:spcPts val="1000"/>
              </a:spcBef>
              <a:spcAft>
                <a:spcPts val="0"/>
              </a:spcAft>
              <a:buSzPts val="1100"/>
              <a:buChar char="○"/>
            </a:pPr>
            <a:r>
              <a:rPr lang="en" sz="1100"/>
              <a:t>Observability, debugging, testing, deployment</a:t>
            </a:r>
            <a:endParaRPr sz="1100"/>
          </a:p>
          <a:p>
            <a:pPr indent="-323850" lvl="0" marL="457200" rtl="0" algn="l">
              <a:spcBef>
                <a:spcPts val="1000"/>
              </a:spcBef>
              <a:spcAft>
                <a:spcPts val="0"/>
              </a:spcAft>
              <a:buSzPts val="1500"/>
              <a:buChar char="●"/>
            </a:pPr>
            <a:r>
              <a:rPr lang="en" sz="1500"/>
              <a:t>Saying “we’ll code all of this from scratch” is like saying:</a:t>
            </a:r>
            <a:endParaRPr sz="1500"/>
          </a:p>
          <a:p>
            <a:pPr indent="-298450" lvl="1" marL="914400" rtl="0" algn="l">
              <a:spcBef>
                <a:spcPts val="0"/>
              </a:spcBef>
              <a:spcAft>
                <a:spcPts val="0"/>
              </a:spcAft>
              <a:buSzPts val="1100"/>
              <a:buChar char="○"/>
            </a:pPr>
            <a:r>
              <a:rPr lang="en" sz="1100"/>
              <a:t>“Don’t use vLLM, build your entire serving stack yourself.”</a:t>
            </a:r>
            <a:endParaRPr sz="1100"/>
          </a:p>
          <a:p>
            <a:pPr indent="-323850" lvl="0" marL="457200" rtl="0" algn="l">
              <a:spcBef>
                <a:spcPts val="1000"/>
              </a:spcBef>
              <a:spcAft>
                <a:spcPts val="0"/>
              </a:spcAft>
              <a:buSzPts val="1500"/>
              <a:buChar char="●"/>
            </a:pPr>
            <a:r>
              <a:rPr lang="en" sz="1500"/>
              <a:t>Where do we want to spend our limited engineering time?</a:t>
            </a:r>
            <a:endParaRPr sz="1500"/>
          </a:p>
          <a:p>
            <a:pPr indent="-298450" lvl="1" marL="914400" rtl="0" algn="l">
              <a:spcBef>
                <a:spcPts val="0"/>
              </a:spcBef>
              <a:spcAft>
                <a:spcPts val="0"/>
              </a:spcAft>
              <a:buSzPts val="1100"/>
              <a:buChar char="○"/>
            </a:pPr>
            <a:r>
              <a:rPr lang="en" sz="1100"/>
              <a:t>Frameworks don’t remove control</a:t>
            </a:r>
            <a:endParaRPr sz="1100"/>
          </a:p>
          <a:p>
            <a:pPr indent="-298450" lvl="1" marL="914400" rtl="0" algn="l">
              <a:spcBef>
                <a:spcPts val="1000"/>
              </a:spcBef>
              <a:spcAft>
                <a:spcPts val="1000"/>
              </a:spcAft>
              <a:buSzPts val="1100"/>
              <a:buChar char="○"/>
            </a:pPr>
            <a:r>
              <a:rPr lang="en" sz="1100"/>
              <a:t>They let us delegate low-leverage complexity so we can focus on product &amp; value</a:t>
            </a:r>
            <a:endParaRPr sz="11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05"/>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5" name="Google Shape;975;p105"/>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 New feature: </a:t>
            </a:r>
            <a:r>
              <a:rPr i="1" lang="en"/>
              <a:t>dtype_backend</a:t>
            </a:r>
            <a:endParaRPr i="1"/>
          </a:p>
        </p:txBody>
      </p:sp>
      <p:pic>
        <p:nvPicPr>
          <p:cNvPr id="976" name="Google Shape;976;p105"/>
          <p:cNvPicPr preferRelativeResize="0"/>
          <p:nvPr/>
        </p:nvPicPr>
        <p:blipFill>
          <a:blip r:embed="rId3">
            <a:alphaModFix/>
          </a:blip>
          <a:stretch>
            <a:fillRect/>
          </a:stretch>
        </p:blipFill>
        <p:spPr>
          <a:xfrm>
            <a:off x="4989953" y="1049900"/>
            <a:ext cx="3246223" cy="3615423"/>
          </a:xfrm>
          <a:prstGeom prst="rect">
            <a:avLst/>
          </a:prstGeom>
          <a:noFill/>
          <a:ln>
            <a:noFill/>
          </a:ln>
        </p:spPr>
      </p:pic>
      <p:pic>
        <p:nvPicPr>
          <p:cNvPr id="977" name="Google Shape;977;p105"/>
          <p:cNvPicPr preferRelativeResize="0"/>
          <p:nvPr/>
        </p:nvPicPr>
        <p:blipFill>
          <a:blip r:embed="rId4">
            <a:alphaModFix/>
          </a:blip>
          <a:stretch>
            <a:fillRect/>
          </a:stretch>
        </p:blipFill>
        <p:spPr>
          <a:xfrm>
            <a:off x="1078178" y="1049900"/>
            <a:ext cx="3020550" cy="3615426"/>
          </a:xfrm>
          <a:prstGeom prst="rect">
            <a:avLst/>
          </a:prstGeom>
          <a:noFill/>
          <a:ln>
            <a:noFill/>
          </a:ln>
        </p:spPr>
      </p:pic>
      <p:sp>
        <p:nvSpPr>
          <p:cNvPr id="978" name="Google Shape;978;p105"/>
          <p:cNvSpPr txBox="1"/>
          <p:nvPr/>
        </p:nvSpPr>
        <p:spPr>
          <a:xfrm>
            <a:off x="2422525" y="1177396"/>
            <a:ext cx="1507500" cy="4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F7F7F8"/>
                </a:solidFill>
                <a:latin typeface="Noto Sans Medium"/>
                <a:ea typeface="Noto Sans Medium"/>
                <a:cs typeface="Noto Sans Medium"/>
                <a:sym typeface="Noto Sans Medium"/>
              </a:rPr>
              <a:t>NumPy</a:t>
            </a:r>
            <a:endParaRPr i="1">
              <a:solidFill>
                <a:srgbClr val="F7F7F8"/>
              </a:solidFill>
              <a:latin typeface="Noto Sans Medium"/>
              <a:ea typeface="Noto Sans Medium"/>
              <a:cs typeface="Noto Sans Medium"/>
              <a:sym typeface="Noto Sans Medium"/>
            </a:endParaRPr>
          </a:p>
        </p:txBody>
      </p:sp>
      <p:sp>
        <p:nvSpPr>
          <p:cNvPr id="979" name="Google Shape;979;p105"/>
          <p:cNvSpPr txBox="1"/>
          <p:nvPr/>
        </p:nvSpPr>
        <p:spPr>
          <a:xfrm>
            <a:off x="6678700" y="1199321"/>
            <a:ext cx="1507500" cy="4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F7F7F8"/>
                </a:solidFill>
                <a:latin typeface="Noto Sans Medium"/>
                <a:ea typeface="Noto Sans Medium"/>
                <a:cs typeface="Noto Sans Medium"/>
                <a:sym typeface="Noto Sans Medium"/>
              </a:rPr>
              <a:t>PyArrow</a:t>
            </a:r>
            <a:endParaRPr i="1">
              <a:solidFill>
                <a:srgbClr val="F7F7F8"/>
              </a:solidFill>
              <a:latin typeface="Noto Sans Medium"/>
              <a:ea typeface="Noto Sans Medium"/>
              <a:cs typeface="Noto Sans Medium"/>
              <a:sym typeface="Noto Sans Medium"/>
            </a:endParaRPr>
          </a:p>
        </p:txBody>
      </p:sp>
      <p:sp>
        <p:nvSpPr>
          <p:cNvPr id="980" name="Google Shape;980;p105"/>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 Memory Optimization</a:t>
            </a:r>
            <a:endParaRPr sz="1200">
              <a:solidFill>
                <a:srgbClr val="E50042"/>
              </a:solidFill>
              <a:latin typeface="Noto Sans"/>
              <a:ea typeface="Noto Sans"/>
              <a:cs typeface="Noto Sans"/>
              <a:sym typeface="Noto Sans"/>
            </a:endParaRPr>
          </a:p>
        </p:txBody>
      </p:sp>
      <p:sp>
        <p:nvSpPr>
          <p:cNvPr id="981" name="Google Shape;981;p105"/>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06"/>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7" name="Google Shape;987;p106"/>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2-1. Time to write a file</a:t>
            </a:r>
            <a:endParaRPr/>
          </a:p>
        </p:txBody>
      </p:sp>
      <p:sp>
        <p:nvSpPr>
          <p:cNvPr id="988" name="Google Shape;988;p106"/>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t>c</a:t>
            </a:r>
            <a:r>
              <a:rPr i="1" lang="en"/>
              <a:t>sv</a:t>
            </a:r>
            <a:r>
              <a:rPr lang="en"/>
              <a:t>  &lt;&lt;&lt;&lt;  </a:t>
            </a:r>
            <a:r>
              <a:rPr i="1" lang="en"/>
              <a:t>parquet</a:t>
            </a:r>
            <a:r>
              <a:rPr lang="en"/>
              <a:t>  &lt;  </a:t>
            </a:r>
            <a:r>
              <a:rPr i="1" lang="en"/>
              <a:t>pickle</a:t>
            </a:r>
            <a:r>
              <a:rPr lang="en"/>
              <a:t>, </a:t>
            </a:r>
            <a:r>
              <a:rPr i="1" lang="en"/>
              <a:t>feather</a:t>
            </a:r>
            <a:endParaRPr/>
          </a:p>
        </p:txBody>
      </p:sp>
      <p:pic>
        <p:nvPicPr>
          <p:cNvPr id="989" name="Google Shape;989;p106" title="Time to write a file"/>
          <p:cNvPicPr preferRelativeResize="0"/>
          <p:nvPr/>
        </p:nvPicPr>
        <p:blipFill rotWithShape="1">
          <a:blip r:embed="rId3">
            <a:alphaModFix/>
          </a:blip>
          <a:srcRect b="0" l="0" r="0" t="12686"/>
          <a:stretch/>
        </p:blipFill>
        <p:spPr>
          <a:xfrm>
            <a:off x="1677063" y="1682600"/>
            <a:ext cx="5789874" cy="3125950"/>
          </a:xfrm>
          <a:prstGeom prst="rect">
            <a:avLst/>
          </a:prstGeom>
          <a:noFill/>
          <a:ln>
            <a:noFill/>
          </a:ln>
        </p:spPr>
      </p:pic>
      <p:sp>
        <p:nvSpPr>
          <p:cNvPr id="990" name="Google Shape;990;p106"/>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 Memory Optimization</a:t>
            </a:r>
            <a:endParaRPr sz="1200">
              <a:solidFill>
                <a:srgbClr val="E50042"/>
              </a:solidFill>
              <a:latin typeface="Noto Sans"/>
              <a:ea typeface="Noto Sans"/>
              <a:cs typeface="Noto Sans"/>
              <a:sym typeface="Noto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07"/>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96" name="Google Shape;996;p107"/>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2-2. Disk size of the saved file</a:t>
            </a:r>
            <a:endParaRPr/>
          </a:p>
        </p:txBody>
      </p:sp>
      <p:sp>
        <p:nvSpPr>
          <p:cNvPr id="997" name="Google Shape;997;p107"/>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t>p</a:t>
            </a:r>
            <a:r>
              <a:rPr i="1" lang="en"/>
              <a:t>ickle</a:t>
            </a:r>
            <a:r>
              <a:rPr lang="en"/>
              <a:t>  &lt;  </a:t>
            </a:r>
            <a:r>
              <a:rPr i="1" lang="en"/>
              <a:t>csv</a:t>
            </a:r>
            <a:r>
              <a:rPr lang="en"/>
              <a:t>  &lt;&lt;  </a:t>
            </a:r>
            <a:r>
              <a:rPr i="1" lang="en"/>
              <a:t>feather</a:t>
            </a:r>
            <a:r>
              <a:rPr lang="en"/>
              <a:t>  &lt;&lt;  </a:t>
            </a:r>
            <a:r>
              <a:rPr i="1" lang="en"/>
              <a:t>parquet</a:t>
            </a:r>
            <a:endParaRPr i="1"/>
          </a:p>
        </p:txBody>
      </p:sp>
      <p:pic>
        <p:nvPicPr>
          <p:cNvPr id="998" name="Google Shape;998;p107" title="Disk size of saved file"/>
          <p:cNvPicPr preferRelativeResize="0"/>
          <p:nvPr/>
        </p:nvPicPr>
        <p:blipFill rotWithShape="1">
          <a:blip r:embed="rId3">
            <a:alphaModFix/>
          </a:blip>
          <a:srcRect b="0" l="0" r="0" t="12709"/>
          <a:stretch/>
        </p:blipFill>
        <p:spPr>
          <a:xfrm>
            <a:off x="1774375" y="1682676"/>
            <a:ext cx="5776050" cy="3117476"/>
          </a:xfrm>
          <a:prstGeom prst="rect">
            <a:avLst/>
          </a:prstGeom>
          <a:noFill/>
          <a:ln>
            <a:noFill/>
          </a:ln>
        </p:spPr>
      </p:pic>
      <p:sp>
        <p:nvSpPr>
          <p:cNvPr id="999" name="Google Shape;999;p107"/>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 Memory Optimization</a:t>
            </a:r>
            <a:endParaRPr sz="1200">
              <a:solidFill>
                <a:srgbClr val="E50042"/>
              </a:solidFill>
              <a:latin typeface="Noto Sans"/>
              <a:ea typeface="Noto Sans"/>
              <a:cs typeface="Noto Sans"/>
              <a:sym typeface="Noto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08"/>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5" name="Google Shape;1005;p108"/>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2-3. Time to read a file</a:t>
            </a:r>
            <a:endParaRPr/>
          </a:p>
        </p:txBody>
      </p:sp>
      <p:sp>
        <p:nvSpPr>
          <p:cNvPr id="1006" name="Google Shape;1006;p108"/>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t>c</a:t>
            </a:r>
            <a:r>
              <a:rPr i="1" lang="en"/>
              <a:t>sv</a:t>
            </a:r>
            <a:r>
              <a:rPr lang="en"/>
              <a:t>  &lt;&lt;&lt;&lt;  </a:t>
            </a:r>
            <a:r>
              <a:rPr i="1" lang="en"/>
              <a:t>pickle</a:t>
            </a:r>
            <a:r>
              <a:rPr lang="en"/>
              <a:t>  &lt;  </a:t>
            </a:r>
            <a:r>
              <a:rPr i="1" lang="en"/>
              <a:t>feather</a:t>
            </a:r>
            <a:r>
              <a:rPr lang="en"/>
              <a:t>, </a:t>
            </a:r>
            <a:r>
              <a:rPr i="1" lang="en"/>
              <a:t>parquet</a:t>
            </a:r>
            <a:endParaRPr i="1"/>
          </a:p>
        </p:txBody>
      </p:sp>
      <p:pic>
        <p:nvPicPr>
          <p:cNvPr id="1007" name="Google Shape;1007;p108" title="Time to read a file"/>
          <p:cNvPicPr preferRelativeResize="0"/>
          <p:nvPr/>
        </p:nvPicPr>
        <p:blipFill rotWithShape="1">
          <a:blip r:embed="rId3">
            <a:alphaModFix/>
          </a:blip>
          <a:srcRect b="0" l="0" r="0" t="12831"/>
          <a:stretch/>
        </p:blipFill>
        <p:spPr>
          <a:xfrm>
            <a:off x="1603412" y="1617325"/>
            <a:ext cx="5937177" cy="3200226"/>
          </a:xfrm>
          <a:prstGeom prst="rect">
            <a:avLst/>
          </a:prstGeom>
          <a:noFill/>
          <a:ln>
            <a:noFill/>
          </a:ln>
        </p:spPr>
      </p:pic>
      <p:sp>
        <p:nvSpPr>
          <p:cNvPr id="1008" name="Google Shape;1008;p108"/>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 Memory Optimization</a:t>
            </a:r>
            <a:endParaRPr sz="1200">
              <a:solidFill>
                <a:srgbClr val="E50042"/>
              </a:solidFill>
              <a:latin typeface="Noto Sans"/>
              <a:ea typeface="Noto Sans"/>
              <a:cs typeface="Noto Sans"/>
              <a:sym typeface="Noto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09"/>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4" name="Google Shape;1014;p109"/>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a:t>
            </a:r>
            <a:endParaRPr/>
          </a:p>
        </p:txBody>
      </p:sp>
      <p:pic>
        <p:nvPicPr>
          <p:cNvPr id="1015" name="Google Shape;1015;p109" title="Times to Read/Write a file in Pandas 2"/>
          <p:cNvPicPr preferRelativeResize="0"/>
          <p:nvPr/>
        </p:nvPicPr>
        <p:blipFill>
          <a:blip r:embed="rId3">
            <a:alphaModFix/>
          </a:blip>
          <a:stretch>
            <a:fillRect/>
          </a:stretch>
        </p:blipFill>
        <p:spPr>
          <a:xfrm>
            <a:off x="1596500" y="1023100"/>
            <a:ext cx="5951025" cy="3679700"/>
          </a:xfrm>
          <a:prstGeom prst="rect">
            <a:avLst/>
          </a:prstGeom>
          <a:noFill/>
          <a:ln>
            <a:noFill/>
          </a:ln>
        </p:spPr>
      </p:pic>
      <p:sp>
        <p:nvSpPr>
          <p:cNvPr id="1016" name="Google Shape;1016;p109"/>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 Memory Optimization</a:t>
            </a:r>
            <a:endParaRPr sz="1200">
              <a:solidFill>
                <a:srgbClr val="E50042"/>
              </a:solidFill>
              <a:latin typeface="Noto Sans"/>
              <a:ea typeface="Noto Sans"/>
              <a:cs typeface="Noto Sans"/>
              <a:sym typeface="Noto Sans"/>
            </a:endParaRPr>
          </a:p>
        </p:txBody>
      </p:sp>
      <p:sp>
        <p:nvSpPr>
          <p:cNvPr id="1017" name="Google Shape;1017;p109"/>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10"/>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23" name="Google Shape;1023;p110"/>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Purpose</a:t>
            </a:r>
            <a:endParaRPr/>
          </a:p>
          <a:p>
            <a:pPr indent="0" lvl="0" marL="457200" rtl="0" algn="l">
              <a:spcBef>
                <a:spcPts val="0"/>
              </a:spcBef>
              <a:spcAft>
                <a:spcPts val="0"/>
              </a:spcAft>
              <a:buNone/>
            </a:pPr>
            <a:r>
              <a:rPr lang="en" sz="1400">
                <a:solidFill>
                  <a:srgbClr val="F8F8F8"/>
                </a:solidFill>
              </a:rPr>
              <a:t>: to enhance performance on manipulating and analyzing data</a:t>
            </a:r>
            <a:endParaRPr sz="1400">
              <a:solidFill>
                <a:srgbClr val="F8F8F8"/>
              </a:solidFill>
            </a:endParaRPr>
          </a:p>
          <a:p>
            <a:pPr indent="-330200" lvl="0" marL="457200" rtl="0" algn="l">
              <a:spcBef>
                <a:spcPts val="0"/>
              </a:spcBef>
              <a:spcAft>
                <a:spcPts val="0"/>
              </a:spcAft>
              <a:buSzPts val="1600"/>
              <a:buChar char="●"/>
            </a:pPr>
            <a:r>
              <a:rPr lang="en"/>
              <a:t>Testing</a:t>
            </a:r>
            <a:endParaRPr/>
          </a:p>
          <a:p>
            <a:pPr indent="-317500" lvl="0" marL="914400" rtl="0" algn="l">
              <a:spcBef>
                <a:spcPts val="0"/>
              </a:spcBef>
              <a:spcAft>
                <a:spcPts val="0"/>
              </a:spcAft>
              <a:buSzPts val="1400"/>
              <a:buAutoNum type="arabicPeriod"/>
            </a:pPr>
            <a:r>
              <a:rPr lang="en" sz="1400" u="sng"/>
              <a:t>Methods to score health check rows</a:t>
            </a:r>
            <a:r>
              <a:rPr lang="en" sz="1400"/>
              <a:t> </a:t>
            </a:r>
            <a:r>
              <a:rPr lang="en" sz="1000"/>
              <a:t>(19M rows)</a:t>
            </a:r>
            <a:endParaRPr sz="1000"/>
          </a:p>
          <a:p>
            <a:pPr indent="-317500" lvl="0" marL="1371600" rtl="0" algn="l">
              <a:spcBef>
                <a:spcPts val="0"/>
              </a:spcBef>
              <a:spcAft>
                <a:spcPts val="0"/>
              </a:spcAft>
              <a:buSzPts val="1400"/>
              <a:buChar char="-"/>
            </a:pPr>
            <a:r>
              <a:rPr i="1" lang="en" sz="1400">
                <a:latin typeface="Noto Sans"/>
                <a:ea typeface="Noto Sans"/>
                <a:cs typeface="Noto Sans"/>
                <a:sym typeface="Noto Sans"/>
              </a:rPr>
              <a:t>Iteration</a:t>
            </a:r>
            <a:r>
              <a:rPr lang="en" sz="1400">
                <a:latin typeface="Nanum Gothic Coding"/>
                <a:ea typeface="Nanum Gothic Coding"/>
                <a:cs typeface="Nanum Gothic Coding"/>
                <a:sym typeface="Nanum Gothic Coding"/>
              </a:rPr>
              <a:t>:</a:t>
            </a:r>
            <a:r>
              <a:rPr lang="en" sz="1400">
                <a:latin typeface="Noto Sans"/>
                <a:ea typeface="Noto Sans"/>
                <a:cs typeface="Noto Sans"/>
                <a:sym typeface="Noto Sans"/>
              </a:rPr>
              <a:t>  </a:t>
            </a:r>
            <a:r>
              <a:rPr lang="en" sz="1400">
                <a:latin typeface="Nanum Gothic Coding"/>
                <a:ea typeface="Nanum Gothic Coding"/>
                <a:cs typeface="Nanum Gothic Coding"/>
                <a:sym typeface="Nanum Gothic Coding"/>
              </a:rPr>
              <a:t>pd.DataFrame.iterrows(), pd.DataFrame.apply()</a:t>
            </a:r>
            <a:endParaRPr sz="1400">
              <a:latin typeface="Nanum Gothic Coding"/>
              <a:ea typeface="Nanum Gothic Coding"/>
              <a:cs typeface="Nanum Gothic Coding"/>
              <a:sym typeface="Nanum Gothic Coding"/>
            </a:endParaRPr>
          </a:p>
          <a:p>
            <a:pPr indent="-317500" lvl="0" marL="1371600" rtl="0" algn="l">
              <a:spcBef>
                <a:spcPts val="0"/>
              </a:spcBef>
              <a:spcAft>
                <a:spcPts val="0"/>
              </a:spcAft>
              <a:buSzPts val="1400"/>
              <a:buFont typeface="Noto Sans"/>
              <a:buChar char="-"/>
            </a:pPr>
            <a:r>
              <a:rPr i="1" lang="en" sz="1400">
                <a:latin typeface="Noto Sans"/>
                <a:ea typeface="Noto Sans"/>
                <a:cs typeface="Noto Sans"/>
                <a:sym typeface="Noto Sans"/>
              </a:rPr>
              <a:t>Vectorization</a:t>
            </a:r>
            <a:r>
              <a:rPr lang="en" sz="1400">
                <a:latin typeface="Noto Sans"/>
                <a:ea typeface="Noto Sans"/>
                <a:cs typeface="Noto Sans"/>
                <a:sym typeface="Noto Sans"/>
              </a:rPr>
              <a:t>:  </a:t>
            </a:r>
            <a:r>
              <a:rPr lang="en" sz="1400">
                <a:latin typeface="Nanum Gothic Coding"/>
                <a:ea typeface="Nanum Gothic Coding"/>
                <a:cs typeface="Nanum Gothic Coding"/>
                <a:sym typeface="Nanum Gothic Coding"/>
              </a:rPr>
              <a:t>pd.Series, np.array, pa.array</a:t>
            </a:r>
            <a:endParaRPr sz="1400">
              <a:latin typeface="Nanum Gothic Coding"/>
              <a:ea typeface="Nanum Gothic Coding"/>
              <a:cs typeface="Nanum Gothic Coding"/>
              <a:sym typeface="Nanum Gothic Coding"/>
            </a:endParaRPr>
          </a:p>
          <a:p>
            <a:pPr indent="-317500" lvl="0" marL="914400" rtl="0" algn="l">
              <a:spcBef>
                <a:spcPts val="0"/>
              </a:spcBef>
              <a:spcAft>
                <a:spcPts val="0"/>
              </a:spcAft>
              <a:buSzPts val="1400"/>
              <a:buAutoNum type="arabicPeriod"/>
            </a:pPr>
            <a:r>
              <a:rPr lang="en" sz="1400" u="sng"/>
              <a:t>Comparison of </a:t>
            </a:r>
            <a:r>
              <a:rPr lang="en" sz="1500" u="sng"/>
              <a:t>operations to get same result</a:t>
            </a:r>
            <a:r>
              <a:rPr lang="en" sz="1500"/>
              <a:t> </a:t>
            </a:r>
            <a:r>
              <a:rPr lang="en" sz="1000"/>
              <a:t>(19M rows)</a:t>
            </a:r>
            <a:endParaRPr sz="1500" u="sng"/>
          </a:p>
          <a:p>
            <a:pPr indent="-323850" lvl="0" marL="1371600" rtl="0" algn="l">
              <a:spcBef>
                <a:spcPts val="0"/>
              </a:spcBef>
              <a:spcAft>
                <a:spcPts val="0"/>
              </a:spcAft>
              <a:buSzPts val="1500"/>
              <a:buChar char="-"/>
            </a:pPr>
            <a:r>
              <a:rPr lang="en" sz="1500">
                <a:latin typeface="Nanum Gothic Coding"/>
                <a:ea typeface="Nanum Gothic Coding"/>
                <a:cs typeface="Nanum Gothic Coding"/>
                <a:sym typeface="Nanum Gothic Coding"/>
              </a:rPr>
              <a:t>sort_values().head()</a:t>
            </a:r>
            <a:r>
              <a:rPr lang="en" sz="1500"/>
              <a:t>   VS.   </a:t>
            </a:r>
            <a:r>
              <a:rPr lang="en" sz="1500">
                <a:latin typeface="Nanum Gothic Coding"/>
                <a:ea typeface="Nanum Gothic Coding"/>
                <a:cs typeface="Nanum Gothic Coding"/>
                <a:sym typeface="Nanum Gothic Coding"/>
              </a:rPr>
              <a:t>nlargest()</a:t>
            </a:r>
            <a:endParaRPr sz="1500">
              <a:latin typeface="Nanum Gothic Coding"/>
              <a:ea typeface="Nanum Gothic Coding"/>
              <a:cs typeface="Nanum Gothic Coding"/>
              <a:sym typeface="Nanum Gothic Coding"/>
            </a:endParaRPr>
          </a:p>
          <a:p>
            <a:pPr indent="-323850" lvl="0" marL="914400" rtl="0" algn="l">
              <a:spcBef>
                <a:spcPts val="0"/>
              </a:spcBef>
              <a:spcAft>
                <a:spcPts val="0"/>
              </a:spcAft>
              <a:buSzPts val="1500"/>
              <a:buAutoNum type="arabicPeriod"/>
            </a:pPr>
            <a:r>
              <a:rPr lang="en" sz="1500" u="sng"/>
              <a:t>Comparison of operations to extract subset satisfied specific conditions</a:t>
            </a:r>
            <a:r>
              <a:rPr lang="en" sz="1500"/>
              <a:t> </a:t>
            </a:r>
            <a:r>
              <a:rPr lang="en" sz="1000"/>
              <a:t>(185M rows)</a:t>
            </a:r>
            <a:endParaRPr sz="1500" u="sng"/>
          </a:p>
          <a:p>
            <a:pPr indent="-323850" lvl="0" marL="1371600" rtl="0" algn="l">
              <a:spcBef>
                <a:spcPts val="0"/>
              </a:spcBef>
              <a:spcAft>
                <a:spcPts val="0"/>
              </a:spcAft>
              <a:buSzPts val="1500"/>
              <a:buFont typeface="Nanum Gothic Coding"/>
              <a:buChar char="-"/>
            </a:pPr>
            <a:r>
              <a:rPr lang="en" sz="1500">
                <a:latin typeface="Noto Sans"/>
                <a:ea typeface="Noto Sans"/>
                <a:cs typeface="Noto Sans"/>
                <a:sym typeface="Noto Sans"/>
              </a:rPr>
              <a:t>Conditional matching</a:t>
            </a:r>
            <a:r>
              <a:rPr lang="en" sz="1500">
                <a:latin typeface="Nanum Gothic Coding"/>
                <a:ea typeface="Nanum Gothic Coding"/>
                <a:cs typeface="Nanum Gothic Coding"/>
                <a:sym typeface="Nanum Gothic Coding"/>
              </a:rPr>
              <a:t> 940 people</a:t>
            </a:r>
            <a:r>
              <a:rPr lang="en" sz="1500">
                <a:latin typeface="Noto Sans"/>
                <a:ea typeface="Noto Sans"/>
                <a:cs typeface="Noto Sans"/>
                <a:sym typeface="Noto Sans"/>
              </a:rPr>
              <a:t>’s medical history</a:t>
            </a:r>
            <a:r>
              <a:rPr lang="en" sz="1500">
                <a:latin typeface="Nanum Gothic Coding"/>
                <a:ea typeface="Nanum Gothic Coding"/>
                <a:cs typeface="Nanum Gothic Coding"/>
                <a:sym typeface="Nanum Gothic Coding"/>
              </a:rPr>
              <a:t> </a:t>
            </a:r>
            <a:r>
              <a:rPr lang="en" sz="1500">
                <a:latin typeface="Noto Sans"/>
                <a:ea typeface="Noto Sans"/>
                <a:cs typeface="Noto Sans"/>
                <a:sym typeface="Noto Sans"/>
              </a:rPr>
              <a:t>from</a:t>
            </a:r>
            <a:r>
              <a:rPr lang="en" sz="1500">
                <a:latin typeface="Nanum Gothic Coding"/>
                <a:ea typeface="Nanum Gothic Coding"/>
                <a:cs typeface="Nanum Gothic Coding"/>
                <a:sym typeface="Nanum Gothic Coding"/>
              </a:rPr>
              <a:t> 185M rows</a:t>
            </a:r>
            <a:endParaRPr sz="1500">
              <a:latin typeface="Nanum Gothic Coding"/>
              <a:ea typeface="Nanum Gothic Coding"/>
              <a:cs typeface="Nanum Gothic Coding"/>
              <a:sym typeface="Nanum Gothic Coding"/>
            </a:endParaRPr>
          </a:p>
          <a:p>
            <a:pPr indent="0" lvl="0" marL="0" rtl="0" algn="l">
              <a:spcBef>
                <a:spcPts val="0"/>
              </a:spcBef>
              <a:spcAft>
                <a:spcPts val="0"/>
              </a:spcAft>
              <a:buNone/>
            </a:pPr>
            <a:r>
              <a:t/>
            </a:r>
            <a:endParaRPr/>
          </a:p>
        </p:txBody>
      </p:sp>
      <p:sp>
        <p:nvSpPr>
          <p:cNvPr id="1024" name="Google Shape;1024;p110"/>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II. </a:t>
            </a:r>
            <a:r>
              <a:rPr lang="en"/>
              <a:t>Performance Enhancement</a:t>
            </a:r>
            <a:endParaRPr/>
          </a:p>
        </p:txBody>
      </p:sp>
      <p:sp>
        <p:nvSpPr>
          <p:cNvPr id="1025" name="Google Shape;1025;p110"/>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II. Performance Enhancement</a:t>
            </a:r>
            <a:endParaRPr sz="1200">
              <a:solidFill>
                <a:srgbClr val="E50042"/>
              </a:solidFill>
              <a:latin typeface="Noto Sans"/>
              <a:ea typeface="Noto Sans"/>
              <a:cs typeface="Noto Sans"/>
              <a:sym typeface="Noto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11"/>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 Scoring Health Check Data</a:t>
            </a:r>
            <a:endParaRPr/>
          </a:p>
        </p:txBody>
      </p:sp>
      <p:sp>
        <p:nvSpPr>
          <p:cNvPr id="1031" name="Google Shape;1031;p111"/>
          <p:cNvSpPr txBox="1"/>
          <p:nvPr>
            <p:ph idx="4294967295" type="sldNum"/>
          </p:nvPr>
        </p:nvSpPr>
        <p:spPr>
          <a:xfrm>
            <a:off x="8548325" y="4893687"/>
            <a:ext cx="548700" cy="15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2" name="Google Shape;1032;p111"/>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To test performance of Arithmetic operation</a:t>
            </a:r>
            <a:endParaRPr/>
          </a:p>
          <a:p>
            <a:pPr indent="-330200" lvl="0" marL="457200" rtl="0" algn="l">
              <a:spcBef>
                <a:spcPts val="0"/>
              </a:spcBef>
              <a:spcAft>
                <a:spcPts val="0"/>
              </a:spcAft>
              <a:buSzPts val="1600"/>
              <a:buChar char="●"/>
            </a:pPr>
            <a:r>
              <a:rPr lang="en"/>
              <a:t>Focused on the performance of </a:t>
            </a:r>
            <a:r>
              <a:rPr i="1" lang="en"/>
              <a:t>time</a:t>
            </a:r>
            <a:r>
              <a:rPr lang="en"/>
              <a:t> and </a:t>
            </a:r>
            <a:r>
              <a:rPr i="1" lang="en"/>
              <a:t>increment memory</a:t>
            </a:r>
            <a:endParaRPr i="1"/>
          </a:p>
        </p:txBody>
      </p:sp>
      <p:pic>
        <p:nvPicPr>
          <p:cNvPr id="1033" name="Google Shape;1033;p111"/>
          <p:cNvPicPr preferRelativeResize="0"/>
          <p:nvPr/>
        </p:nvPicPr>
        <p:blipFill>
          <a:blip r:embed="rId3">
            <a:alphaModFix/>
          </a:blip>
          <a:stretch>
            <a:fillRect/>
          </a:stretch>
        </p:blipFill>
        <p:spPr>
          <a:xfrm>
            <a:off x="667025" y="2254538"/>
            <a:ext cx="3537774" cy="1978300"/>
          </a:xfrm>
          <a:prstGeom prst="rect">
            <a:avLst/>
          </a:prstGeom>
          <a:noFill/>
          <a:ln>
            <a:noFill/>
          </a:ln>
          <a:effectLst>
            <a:outerShdw blurRad="57150" rotWithShape="0" algn="bl" dir="5400000" dist="19050">
              <a:srgbClr val="000000">
                <a:alpha val="50000"/>
              </a:srgbClr>
            </a:outerShdw>
          </a:effectLst>
        </p:spPr>
      </p:pic>
      <p:pic>
        <p:nvPicPr>
          <p:cNvPr id="1034" name="Google Shape;1034;p111"/>
          <p:cNvPicPr preferRelativeResize="0"/>
          <p:nvPr/>
        </p:nvPicPr>
        <p:blipFill>
          <a:blip r:embed="rId4">
            <a:alphaModFix/>
          </a:blip>
          <a:stretch>
            <a:fillRect/>
          </a:stretch>
        </p:blipFill>
        <p:spPr>
          <a:xfrm>
            <a:off x="4727850" y="2148801"/>
            <a:ext cx="4091451" cy="2189776"/>
          </a:xfrm>
          <a:prstGeom prst="rect">
            <a:avLst/>
          </a:prstGeom>
          <a:noFill/>
          <a:ln>
            <a:noFill/>
          </a:ln>
        </p:spPr>
      </p:pic>
      <p:sp>
        <p:nvSpPr>
          <p:cNvPr id="1035" name="Google Shape;1035;p111"/>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II. Performance Enhancement</a:t>
            </a:r>
            <a:endParaRPr sz="1200">
              <a:solidFill>
                <a:srgbClr val="E50042"/>
              </a:solidFill>
              <a:latin typeface="Noto Sans"/>
              <a:ea typeface="Noto Sans"/>
              <a:cs typeface="Noto Sans"/>
              <a:sym typeface="Noto Sans"/>
            </a:endParaRPr>
          </a:p>
        </p:txBody>
      </p:sp>
      <p:sp>
        <p:nvSpPr>
          <p:cNvPr id="1036" name="Google Shape;1036;p111"/>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12"/>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2" name="Google Shape;1042;p112"/>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1-1. Time to score health check</a:t>
            </a:r>
            <a:endParaRPr/>
          </a:p>
        </p:txBody>
      </p:sp>
      <p:pic>
        <p:nvPicPr>
          <p:cNvPr id="1043" name="Google Shape;1043;p112"/>
          <p:cNvPicPr preferRelativeResize="0"/>
          <p:nvPr/>
        </p:nvPicPr>
        <p:blipFill>
          <a:blip r:embed="rId3">
            <a:alphaModFix/>
          </a:blip>
          <a:stretch>
            <a:fillRect/>
          </a:stretch>
        </p:blipFill>
        <p:spPr>
          <a:xfrm>
            <a:off x="1532862" y="1081150"/>
            <a:ext cx="6078276" cy="3758401"/>
          </a:xfrm>
          <a:prstGeom prst="rect">
            <a:avLst/>
          </a:prstGeom>
          <a:noFill/>
          <a:ln>
            <a:noFill/>
          </a:ln>
        </p:spPr>
      </p:pic>
      <p:sp>
        <p:nvSpPr>
          <p:cNvPr id="1044" name="Google Shape;1044;p112"/>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II. Performance Enhancement</a:t>
            </a:r>
            <a:endParaRPr sz="1200">
              <a:solidFill>
                <a:srgbClr val="E50042"/>
              </a:solidFill>
              <a:latin typeface="Noto Sans"/>
              <a:ea typeface="Noto Sans"/>
              <a:cs typeface="Noto Sans"/>
              <a:sym typeface="Noto Sans"/>
            </a:endParaRPr>
          </a:p>
        </p:txBody>
      </p:sp>
      <p:sp>
        <p:nvSpPr>
          <p:cNvPr id="1045" name="Google Shape;1045;p112"/>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13"/>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1" name="Google Shape;1051;p113"/>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1-2. Increment Memory while scoring</a:t>
            </a:r>
            <a:endParaRPr/>
          </a:p>
        </p:txBody>
      </p:sp>
      <p:pic>
        <p:nvPicPr>
          <p:cNvPr id="1052" name="Google Shape;1052;p113" title="Increment memory"/>
          <p:cNvPicPr preferRelativeResize="0"/>
          <p:nvPr/>
        </p:nvPicPr>
        <p:blipFill rotWithShape="1">
          <a:blip r:embed="rId3">
            <a:alphaModFix/>
          </a:blip>
          <a:srcRect b="0" l="0" r="0" t="12234"/>
          <a:stretch/>
        </p:blipFill>
        <p:spPr>
          <a:xfrm>
            <a:off x="1601963" y="1197575"/>
            <a:ext cx="5940075" cy="3223450"/>
          </a:xfrm>
          <a:prstGeom prst="rect">
            <a:avLst/>
          </a:prstGeom>
          <a:noFill/>
          <a:ln>
            <a:noFill/>
          </a:ln>
        </p:spPr>
      </p:pic>
      <p:sp>
        <p:nvSpPr>
          <p:cNvPr id="1053" name="Google Shape;1053;p113"/>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II. Performance Enhancement</a:t>
            </a:r>
            <a:endParaRPr sz="1200">
              <a:solidFill>
                <a:srgbClr val="E50042"/>
              </a:solidFill>
              <a:latin typeface="Noto Sans"/>
              <a:ea typeface="Noto Sans"/>
              <a:cs typeface="Noto Sans"/>
              <a:sym typeface="Noto Sans"/>
            </a:endParaRPr>
          </a:p>
        </p:txBody>
      </p:sp>
      <p:sp>
        <p:nvSpPr>
          <p:cNvPr id="1054" name="Google Shape;1054;p113"/>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14"/>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0" name="Google Shape;1060;p114"/>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1-3. Result of Performance by methods</a:t>
            </a:r>
            <a:endParaRPr/>
          </a:p>
        </p:txBody>
      </p:sp>
      <p:sp>
        <p:nvSpPr>
          <p:cNvPr id="1061" name="Google Shape;1061;p114"/>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t>Vectorization</a:t>
            </a:r>
            <a:r>
              <a:rPr lang="en"/>
              <a:t> is still much faster than </a:t>
            </a:r>
            <a:r>
              <a:rPr i="1" lang="en"/>
              <a:t>Iteration</a:t>
            </a:r>
            <a:r>
              <a:rPr lang="en"/>
              <a:t> </a:t>
            </a:r>
            <a:endParaRPr/>
          </a:p>
        </p:txBody>
      </p:sp>
      <p:graphicFrame>
        <p:nvGraphicFramePr>
          <p:cNvPr id="1062" name="Google Shape;1062;p114"/>
          <p:cNvGraphicFramePr/>
          <p:nvPr/>
        </p:nvGraphicFramePr>
        <p:xfrm>
          <a:off x="764038" y="1666918"/>
          <a:ext cx="3000000" cy="3000000"/>
        </p:xfrm>
        <a:graphic>
          <a:graphicData uri="http://schemas.openxmlformats.org/drawingml/2006/table">
            <a:tbl>
              <a:tblPr>
                <a:noFill/>
                <a:tableStyleId>{51F76227-951F-4C51-8B65-3201DCBCB543}</a:tableStyleId>
              </a:tblPr>
              <a:tblGrid>
                <a:gridCol w="2096325"/>
                <a:gridCol w="4148450"/>
                <a:gridCol w="1371150"/>
              </a:tblGrid>
              <a:tr h="281550">
                <a:tc>
                  <a:txBody>
                    <a:bodyPr/>
                    <a:lstStyle/>
                    <a:p>
                      <a:pPr indent="0" lvl="0" marL="0" rtl="0" algn="ctr">
                        <a:spcBef>
                          <a:spcPts val="0"/>
                        </a:spcBef>
                        <a:spcAft>
                          <a:spcPts val="0"/>
                        </a:spcAft>
                        <a:buNone/>
                      </a:pPr>
                      <a:r>
                        <a:rPr lang="en" sz="1000">
                          <a:latin typeface="Noto Sans Mono SemiBold"/>
                          <a:ea typeface="Noto Sans Mono SemiBold"/>
                          <a:cs typeface="Noto Sans Mono SemiBold"/>
                          <a:sym typeface="Noto Sans Mono SemiBold"/>
                        </a:rPr>
                        <a:t>Methods</a:t>
                      </a:r>
                      <a:endParaRPr sz="1000">
                        <a:latin typeface="Noto Sans Mono SemiBold"/>
                        <a:ea typeface="Noto Sans Mono SemiBold"/>
                        <a:cs typeface="Noto Sans Mono SemiBold"/>
                        <a:sym typeface="Noto Sans Mono SemiBold"/>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en" sz="1000">
                          <a:latin typeface="Noto Sans Mono SemiBold"/>
                          <a:ea typeface="Noto Sans Mono SemiBold"/>
                          <a:cs typeface="Noto Sans Mono SemiBold"/>
                          <a:sym typeface="Noto Sans Mono SemiBold"/>
                        </a:rPr>
                        <a:t>Example Code</a:t>
                      </a:r>
                      <a:endParaRPr sz="1000">
                        <a:latin typeface="Noto Sans Mono SemiBold"/>
                        <a:ea typeface="Noto Sans Mono SemiBold"/>
                        <a:cs typeface="Noto Sans Mono SemiBold"/>
                        <a:sym typeface="Noto Sans Mono SemiBold"/>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en" sz="1000">
                          <a:latin typeface="Noto Sans Mono SemiBold"/>
                          <a:ea typeface="Noto Sans Mono SemiBold"/>
                          <a:cs typeface="Noto Sans Mono SemiBold"/>
                          <a:sym typeface="Noto Sans Mono SemiBold"/>
                        </a:rPr>
                        <a:t>Time</a:t>
                      </a:r>
                      <a:endParaRPr sz="1000">
                        <a:latin typeface="Noto Sans Mono SemiBold"/>
                        <a:ea typeface="Noto Sans Mono SemiBold"/>
                        <a:cs typeface="Noto Sans Mono SemiBold"/>
                        <a:sym typeface="Noto Sans Mono SemiBold"/>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99999"/>
                    </a:solidFill>
                  </a:tcPr>
                </a:tc>
              </a:tr>
              <a:tr h="721125">
                <a:tc>
                  <a:txBody>
                    <a:bodyPr/>
                    <a:lstStyle/>
                    <a:p>
                      <a:pPr indent="0" lvl="0" marL="0" rtl="0" algn="l">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 Iteration with</a:t>
                      </a:r>
                      <a:br>
                        <a:rPr lang="en" sz="1000">
                          <a:solidFill>
                            <a:srgbClr val="FFFFFF"/>
                          </a:solidFill>
                          <a:latin typeface="Noto Sans Mono"/>
                          <a:ea typeface="Noto Sans Mono"/>
                          <a:cs typeface="Noto Sans Mono"/>
                          <a:sym typeface="Noto Sans Mono"/>
                        </a:rPr>
                      </a:br>
                      <a:r>
                        <a:rPr lang="en" sz="1000">
                          <a:solidFill>
                            <a:srgbClr val="FFFFFF"/>
                          </a:solidFill>
                          <a:latin typeface="Noto Sans Mono"/>
                          <a:ea typeface="Noto Sans Mono"/>
                          <a:cs typeface="Noto Sans Mono"/>
                          <a:sym typeface="Noto Sans Mono"/>
                        </a:rPr>
                        <a:t> pd.DataFrame.iterrows()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  scores = []</a:t>
                      </a:r>
                      <a:endParaRPr sz="1000">
                        <a:solidFill>
                          <a:srgbClr val="FFFFFF"/>
                        </a:solidFill>
                        <a:latin typeface="Noto Sans Mono"/>
                        <a:ea typeface="Noto Sans Mono"/>
                        <a:cs typeface="Noto Sans Mono"/>
                        <a:sym typeface="Noto Sans Mono"/>
                      </a:endParaRPr>
                    </a:p>
                    <a:p>
                      <a:pPr indent="0" lvl="0" marL="0" rtl="0" algn="l">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  for _, row in df.iterrows():</a:t>
                      </a:r>
                      <a:endParaRPr sz="1000">
                        <a:solidFill>
                          <a:srgbClr val="FFFFFF"/>
                        </a:solidFill>
                        <a:latin typeface="Noto Sans Mono"/>
                        <a:ea typeface="Noto Sans Mono"/>
                        <a:cs typeface="Noto Sans Mono"/>
                        <a:sym typeface="Noto Sans Mono"/>
                      </a:endParaRPr>
                    </a:p>
                    <a:p>
                      <a:pPr indent="0" lvl="0" marL="0" rtl="0" algn="l">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      scores.append(</a:t>
                      </a:r>
                      <a:r>
                        <a:rPr lang="en" sz="1000">
                          <a:solidFill>
                            <a:srgbClr val="2A8587"/>
                          </a:solidFill>
                          <a:latin typeface="Noto Sans Mono"/>
                          <a:ea typeface="Noto Sans Mono"/>
                          <a:cs typeface="Noto Sans Mono"/>
                          <a:sym typeface="Noto Sans Mono"/>
                        </a:rPr>
                        <a:t>scoring_health</a:t>
                      </a:r>
                      <a:r>
                        <a:rPr lang="en" sz="1000">
                          <a:solidFill>
                            <a:srgbClr val="FFFFFF"/>
                          </a:solidFill>
                          <a:latin typeface="Noto Sans Mono"/>
                          <a:ea typeface="Noto Sans Mono"/>
                          <a:cs typeface="Noto Sans Mono"/>
                          <a:sym typeface="Noto Sans Mono"/>
                        </a:rPr>
                        <a:t>(row))</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12 min 18 s </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7325">
                <a:tc>
                  <a:txBody>
                    <a:bodyPr/>
                    <a:lstStyle/>
                    <a:p>
                      <a:pPr indent="0" lvl="0" marL="0" rtl="0" algn="l">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 Iteration with</a:t>
                      </a:r>
                      <a:br>
                        <a:rPr lang="en" sz="1000">
                          <a:solidFill>
                            <a:srgbClr val="FFFFFF"/>
                          </a:solidFill>
                          <a:latin typeface="Noto Sans Mono"/>
                          <a:ea typeface="Noto Sans Mono"/>
                          <a:cs typeface="Noto Sans Mono"/>
                          <a:sym typeface="Noto Sans Mono"/>
                        </a:rPr>
                      </a:br>
                      <a:r>
                        <a:rPr lang="en" sz="1000">
                          <a:solidFill>
                            <a:srgbClr val="FFFFFF"/>
                          </a:solidFill>
                          <a:latin typeface="Noto Sans Mono"/>
                          <a:ea typeface="Noto Sans Mono"/>
                          <a:cs typeface="Noto Sans Mono"/>
                          <a:sym typeface="Noto Sans Mono"/>
                        </a:rPr>
                        <a:t> pd.DataFrame.apply()</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  scores = df.apply(</a:t>
                      </a:r>
                      <a:r>
                        <a:rPr lang="en" sz="1000">
                          <a:solidFill>
                            <a:srgbClr val="2A8587"/>
                          </a:solidFill>
                          <a:latin typeface="Noto Sans Mono"/>
                          <a:ea typeface="Noto Sans Mono"/>
                          <a:cs typeface="Noto Sans Mono"/>
                          <a:sym typeface="Noto Sans Mono"/>
                        </a:rPr>
                        <a:t>scoring_health</a:t>
                      </a:r>
                      <a:r>
                        <a:rPr lang="en" sz="1000">
                          <a:solidFill>
                            <a:srgbClr val="FFFFFF"/>
                          </a:solidFill>
                          <a:latin typeface="Noto Sans Mono"/>
                          <a:ea typeface="Noto Sans Mono"/>
                          <a:cs typeface="Noto Sans Mono"/>
                          <a:sym typeface="Noto Sans Mono"/>
                        </a:rPr>
                        <a:t>, axis=1)</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6 min 38 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7325">
                <a:tc>
                  <a:txBody>
                    <a:bodyPr/>
                    <a:lstStyle/>
                    <a:p>
                      <a:pPr indent="0" lvl="0" marL="0" rtl="0" algn="l">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 Vectorization with</a:t>
                      </a:r>
                      <a:br>
                        <a:rPr lang="en" sz="1000">
                          <a:solidFill>
                            <a:srgbClr val="FFFFFF"/>
                          </a:solidFill>
                          <a:latin typeface="Noto Sans Mono"/>
                          <a:ea typeface="Noto Sans Mono"/>
                          <a:cs typeface="Noto Sans Mono"/>
                          <a:sym typeface="Noto Sans Mono"/>
                        </a:rPr>
                      </a:br>
                      <a:r>
                        <a:rPr lang="en" sz="1000">
                          <a:solidFill>
                            <a:srgbClr val="FFFFFF"/>
                          </a:solidFill>
                          <a:latin typeface="Noto Sans Mono"/>
                          <a:ea typeface="Noto Sans Mono"/>
                          <a:cs typeface="Noto Sans Mono"/>
                          <a:sym typeface="Noto Sans Mono"/>
                        </a:rPr>
                        <a:t> pd.Series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  scores = </a:t>
                      </a:r>
                      <a:r>
                        <a:rPr lang="en" sz="1000">
                          <a:solidFill>
                            <a:srgbClr val="2A8587"/>
                          </a:solidFill>
                          <a:latin typeface="Noto Sans Mono"/>
                          <a:ea typeface="Noto Sans Mono"/>
                          <a:cs typeface="Noto Sans Mono"/>
                          <a:sym typeface="Noto Sans Mono"/>
                        </a:rPr>
                        <a:t>scoring_health</a:t>
                      </a:r>
                      <a:r>
                        <a:rPr lang="en" sz="1000">
                          <a:solidFill>
                            <a:srgbClr val="FFFFFF"/>
                          </a:solidFill>
                          <a:latin typeface="Noto Sans Mono"/>
                          <a:ea typeface="Noto Sans Mono"/>
                          <a:cs typeface="Noto Sans Mono"/>
                          <a:sym typeface="Noto Sans Mono"/>
                        </a:rPr>
                        <a:t>(df)</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1.54 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7325">
                <a:tc>
                  <a:txBody>
                    <a:bodyPr/>
                    <a:lstStyle/>
                    <a:p>
                      <a:pPr indent="0" lvl="0" marL="0" rtl="0" algn="l">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 Vectorization with</a:t>
                      </a:r>
                      <a:br>
                        <a:rPr lang="en" sz="1000">
                          <a:solidFill>
                            <a:srgbClr val="FFFFFF"/>
                          </a:solidFill>
                          <a:latin typeface="Noto Sans Mono"/>
                          <a:ea typeface="Noto Sans Mono"/>
                          <a:cs typeface="Noto Sans Mono"/>
                          <a:sym typeface="Noto Sans Mono"/>
                        </a:rPr>
                      </a:br>
                      <a:r>
                        <a:rPr lang="en" sz="1000">
                          <a:solidFill>
                            <a:srgbClr val="FFFFFF"/>
                          </a:solidFill>
                          <a:latin typeface="Noto Sans Mono"/>
                          <a:ea typeface="Noto Sans Mono"/>
                          <a:cs typeface="Noto Sans Mono"/>
                          <a:sym typeface="Noto Sans Mono"/>
                        </a:rPr>
                        <a:t> np.array</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  scores = </a:t>
                      </a:r>
                      <a:r>
                        <a:rPr lang="en" sz="1000">
                          <a:solidFill>
                            <a:srgbClr val="F1A438"/>
                          </a:solidFill>
                          <a:latin typeface="Noto Sans Mono"/>
                          <a:ea typeface="Noto Sans Mono"/>
                          <a:cs typeface="Noto Sans Mono"/>
                          <a:sym typeface="Noto Sans Mono"/>
                        </a:rPr>
                        <a:t>scoring_health_np</a:t>
                      </a:r>
                      <a:r>
                        <a:rPr lang="en" sz="1000">
                          <a:solidFill>
                            <a:srgbClr val="FFFFFF"/>
                          </a:solidFill>
                          <a:latin typeface="Noto Sans Mono"/>
                          <a:ea typeface="Noto Sans Mono"/>
                          <a:cs typeface="Noto Sans Mono"/>
                          <a:sym typeface="Noto Sans Mono"/>
                        </a:rPr>
                        <a:t>(df)</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1.50 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7325">
                <a:tc>
                  <a:txBody>
                    <a:bodyPr/>
                    <a:lstStyle/>
                    <a:p>
                      <a:pPr indent="0" lvl="0" marL="0" rtl="0" algn="l">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 Vectorization with</a:t>
                      </a:r>
                      <a:br>
                        <a:rPr lang="en" sz="1000">
                          <a:solidFill>
                            <a:srgbClr val="FFFFFF"/>
                          </a:solidFill>
                          <a:latin typeface="Noto Sans Mono"/>
                          <a:ea typeface="Noto Sans Mono"/>
                          <a:cs typeface="Noto Sans Mono"/>
                          <a:sym typeface="Noto Sans Mono"/>
                        </a:rPr>
                      </a:br>
                      <a:r>
                        <a:rPr lang="en" sz="1000">
                          <a:solidFill>
                            <a:srgbClr val="FFFFFF"/>
                          </a:solidFill>
                          <a:latin typeface="Noto Sans Mono"/>
                          <a:ea typeface="Noto Sans Mono"/>
                          <a:cs typeface="Noto Sans Mono"/>
                          <a:sym typeface="Noto Sans Mono"/>
                        </a:rPr>
                        <a:t> pa.array</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  scores = </a:t>
                      </a:r>
                      <a:r>
                        <a:rPr lang="en" sz="1000">
                          <a:solidFill>
                            <a:srgbClr val="EA1756"/>
                          </a:solidFill>
                          <a:latin typeface="Noto Sans Mono"/>
                          <a:ea typeface="Noto Sans Mono"/>
                          <a:cs typeface="Noto Sans Mono"/>
                          <a:sym typeface="Noto Sans Mono"/>
                        </a:rPr>
                        <a:t>scoring_health_pa</a:t>
                      </a:r>
                      <a:r>
                        <a:rPr lang="en" sz="1000">
                          <a:solidFill>
                            <a:srgbClr val="FFFFFF"/>
                          </a:solidFill>
                          <a:latin typeface="Noto Sans Mono"/>
                          <a:ea typeface="Noto Sans Mono"/>
                          <a:cs typeface="Noto Sans Mono"/>
                          <a:sym typeface="Noto Sans Mono"/>
                        </a:rPr>
                        <a:t>(df)</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000">
                          <a:solidFill>
                            <a:srgbClr val="EA1756"/>
                          </a:solidFill>
                          <a:latin typeface="Noto Sans Mono"/>
                          <a:ea typeface="Noto Sans Mono"/>
                          <a:cs typeface="Noto Sans Mono"/>
                          <a:sym typeface="Noto Sans Mono"/>
                        </a:rPr>
                        <a:t>1.29 </a:t>
                      </a:r>
                      <a:r>
                        <a:rPr b="1" lang="en" sz="1000">
                          <a:solidFill>
                            <a:srgbClr val="FFFFFF"/>
                          </a:solidFill>
                          <a:latin typeface="Noto Sans Mono"/>
                          <a:ea typeface="Noto Sans Mono"/>
                          <a:cs typeface="Noto Sans Mono"/>
                          <a:sym typeface="Noto Sans Mono"/>
                        </a:rPr>
                        <a:t>s</a:t>
                      </a:r>
                      <a:endParaRPr b="1"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1063" name="Google Shape;1063;p114"/>
          <p:cNvSpPr txBox="1"/>
          <p:nvPr/>
        </p:nvSpPr>
        <p:spPr>
          <a:xfrm rot="5400000">
            <a:off x="7889950" y="3230250"/>
            <a:ext cx="15912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1756"/>
                </a:solidFill>
                <a:highlight>
                  <a:srgbClr val="EDC951"/>
                </a:highlight>
                <a:latin typeface="Noto Sans"/>
                <a:ea typeface="Noto Sans"/>
                <a:cs typeface="Noto Sans"/>
                <a:sym typeface="Noto Sans"/>
              </a:rPr>
              <a:t> 570x </a:t>
            </a:r>
            <a:r>
              <a:rPr lang="en">
                <a:solidFill>
                  <a:srgbClr val="EA1756"/>
                </a:solidFill>
                <a:latin typeface="Noto Sans Medium"/>
                <a:ea typeface="Noto Sans Medium"/>
                <a:cs typeface="Noto Sans Medium"/>
                <a:sym typeface="Noto Sans Medium"/>
              </a:rPr>
              <a:t>  Speed up</a:t>
            </a:r>
            <a:endParaRPr>
              <a:solidFill>
                <a:srgbClr val="EA1756"/>
              </a:solidFill>
              <a:latin typeface="Noto Sans Medium"/>
              <a:ea typeface="Noto Sans Medium"/>
              <a:cs typeface="Noto Sans Medium"/>
              <a:sym typeface="Noto Sans Medium"/>
            </a:endParaRPr>
          </a:p>
        </p:txBody>
      </p:sp>
      <p:cxnSp>
        <p:nvCxnSpPr>
          <p:cNvPr id="1064" name="Google Shape;1064;p114"/>
          <p:cNvCxnSpPr>
            <a:endCxn id="1063" idx="1"/>
          </p:cNvCxnSpPr>
          <p:nvPr/>
        </p:nvCxnSpPr>
        <p:spPr>
          <a:xfrm>
            <a:off x="8382550" y="2314650"/>
            <a:ext cx="303000" cy="257100"/>
          </a:xfrm>
          <a:prstGeom prst="curvedConnector2">
            <a:avLst/>
          </a:prstGeom>
          <a:noFill/>
          <a:ln cap="flat" cmpd="sng" w="19050">
            <a:solidFill>
              <a:srgbClr val="EA1756"/>
            </a:solidFill>
            <a:prstDash val="solid"/>
            <a:round/>
            <a:headEnd len="med" w="med" type="oval"/>
            <a:tailEnd len="med" w="med" type="none"/>
          </a:ln>
        </p:spPr>
      </p:cxnSp>
      <p:cxnSp>
        <p:nvCxnSpPr>
          <p:cNvPr id="1065" name="Google Shape;1065;p114"/>
          <p:cNvCxnSpPr>
            <a:stCxn id="1063" idx="3"/>
          </p:cNvCxnSpPr>
          <p:nvPr/>
        </p:nvCxnSpPr>
        <p:spPr>
          <a:xfrm rot="5400000">
            <a:off x="8373400" y="4157100"/>
            <a:ext cx="306300" cy="318000"/>
          </a:xfrm>
          <a:prstGeom prst="curvedConnector2">
            <a:avLst/>
          </a:prstGeom>
          <a:noFill/>
          <a:ln cap="flat" cmpd="sng" w="19050">
            <a:solidFill>
              <a:srgbClr val="EA1756"/>
            </a:solidFill>
            <a:prstDash val="solid"/>
            <a:round/>
            <a:headEnd len="med" w="med" type="none"/>
            <a:tailEnd len="med" w="med" type="stealth"/>
          </a:ln>
        </p:spPr>
      </p:cxnSp>
      <p:sp>
        <p:nvSpPr>
          <p:cNvPr id="1066" name="Google Shape;1066;p114"/>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II. Performance Enhancement</a:t>
            </a:r>
            <a:endParaRPr sz="1200">
              <a:solidFill>
                <a:srgbClr val="E50042"/>
              </a:solidFill>
              <a:latin typeface="Noto Sans"/>
              <a:ea typeface="Noto Sans"/>
              <a:cs typeface="Noto Sans"/>
              <a:sym typeface="No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6"/>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2" name="Google Shape;132;p16"/>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Small Teams: Not Desperate, Strategic</a:t>
            </a:r>
            <a:endParaRPr/>
          </a:p>
        </p:txBody>
      </p:sp>
      <p:sp>
        <p:nvSpPr>
          <p:cNvPr id="133" name="Google Shape;133;p16"/>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 </a:t>
            </a:r>
            <a:r>
              <a:rPr lang="en"/>
              <a:t>Common narrative:</a:t>
            </a:r>
            <a:endParaRPr/>
          </a:p>
          <a:p>
            <a:pPr indent="-304800" lvl="1" marL="914400" rtl="0" algn="l">
              <a:spcBef>
                <a:spcPts val="0"/>
              </a:spcBef>
              <a:spcAft>
                <a:spcPts val="0"/>
              </a:spcAft>
              <a:buSzPts val="1200"/>
              <a:buChar char="○"/>
            </a:pPr>
            <a:r>
              <a:rPr lang="en"/>
              <a:t>“We’re a small team, we </a:t>
            </a:r>
            <a:r>
              <a:rPr lang="en"/>
              <a:t>have</a:t>
            </a:r>
            <a:r>
              <a:rPr lang="en"/>
              <a:t> no choice but to use frameworks.”</a:t>
            </a:r>
            <a:endParaRPr/>
          </a:p>
          <a:p>
            <a:pPr indent="-330200" lvl="0" marL="457200" rtl="0" algn="l">
              <a:spcBef>
                <a:spcPts val="1000"/>
              </a:spcBef>
              <a:spcAft>
                <a:spcPts val="0"/>
              </a:spcAft>
              <a:buSzPts val="1600"/>
              <a:buChar char="●"/>
            </a:pPr>
            <a:r>
              <a:rPr lang="en"/>
              <a:t>📍 </a:t>
            </a:r>
            <a:r>
              <a:rPr lang="en"/>
              <a:t>My claim:</a:t>
            </a:r>
            <a:endParaRPr/>
          </a:p>
          <a:p>
            <a:pPr indent="-304800" lvl="1" marL="914400" rtl="0" algn="l">
              <a:spcBef>
                <a:spcPts val="0"/>
              </a:spcBef>
              <a:spcAft>
                <a:spcPts val="0"/>
              </a:spcAft>
              <a:buSzPts val="1200"/>
              <a:buChar char="○"/>
            </a:pPr>
            <a:r>
              <a:rPr lang="en"/>
              <a:t>Small teams are not making desperate choices</a:t>
            </a:r>
            <a:endParaRPr/>
          </a:p>
          <a:p>
            <a:pPr indent="-304800" lvl="1" marL="914400" rtl="0" algn="l">
              <a:spcBef>
                <a:spcPts val="1000"/>
              </a:spcBef>
              <a:spcAft>
                <a:spcPts val="0"/>
              </a:spcAft>
              <a:buSzPts val="1200"/>
              <a:buChar char="○"/>
            </a:pPr>
            <a:r>
              <a:rPr lang="en"/>
              <a:t>They are making strategic choices</a:t>
            </a:r>
            <a:endParaRPr/>
          </a:p>
          <a:p>
            <a:pPr indent="-330200" lvl="0" marL="457200" rtl="0" algn="l">
              <a:spcBef>
                <a:spcPts val="1000"/>
              </a:spcBef>
              <a:spcAft>
                <a:spcPts val="0"/>
              </a:spcAft>
              <a:buSzPts val="1600"/>
              <a:buChar char="●"/>
            </a:pPr>
            <a:r>
              <a:rPr lang="en"/>
              <a:t>Key questions:</a:t>
            </a:r>
            <a:endParaRPr/>
          </a:p>
          <a:p>
            <a:pPr indent="-304800" lvl="1" marL="914400" rtl="0" algn="l">
              <a:spcBef>
                <a:spcPts val="0"/>
              </a:spcBef>
              <a:spcAft>
                <a:spcPts val="0"/>
              </a:spcAft>
              <a:buSzPts val="1200"/>
              <a:buChar char="○"/>
            </a:pPr>
            <a:r>
              <a:rPr lang="en"/>
              <a:t>With limited people &amp; time</a:t>
            </a:r>
            <a:endParaRPr/>
          </a:p>
          <a:p>
            <a:pPr indent="-304800" lvl="1" marL="914400" rtl="0" algn="l">
              <a:spcBef>
                <a:spcPts val="1000"/>
              </a:spcBef>
              <a:spcAft>
                <a:spcPts val="0"/>
              </a:spcAft>
              <a:buSzPts val="1200"/>
              <a:buChar char="○"/>
            </a:pPr>
            <a:r>
              <a:rPr lang="en"/>
              <a:t>Where do we intentionally invest our engineering effort?</a:t>
            </a:r>
            <a:endParaRPr/>
          </a:p>
          <a:p>
            <a:pPr indent="-304800" lvl="1" marL="914400" rtl="0" algn="l">
              <a:spcBef>
                <a:spcPts val="1000"/>
              </a:spcBef>
              <a:spcAft>
                <a:spcPts val="1000"/>
              </a:spcAft>
              <a:buSzPts val="1200"/>
              <a:buChar char="○"/>
            </a:pPr>
            <a:r>
              <a:rPr lang="en"/>
              <a:t>What do we </a:t>
            </a:r>
            <a:r>
              <a:rPr lang="en"/>
              <a:t>consciously</a:t>
            </a:r>
            <a:r>
              <a:rPr lang="en"/>
              <a:t> </a:t>
            </a:r>
            <a:r>
              <a:rPr lang="en"/>
              <a:t>delegate</a:t>
            </a:r>
            <a:r>
              <a:rPr lang="en"/>
              <a:t> to a framework?</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15"/>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72" name="Google Shape;1072;p115"/>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2-1. Time to get same result</a:t>
            </a:r>
            <a:endParaRPr/>
          </a:p>
        </p:txBody>
      </p:sp>
      <p:sp>
        <p:nvSpPr>
          <p:cNvPr id="1073" name="Google Shape;1073;p115"/>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anum Gothic Coding"/>
                <a:ea typeface="Nanum Gothic Coding"/>
                <a:cs typeface="Nanum Gothic Coding"/>
                <a:sym typeface="Nanum Gothic Coding"/>
              </a:rPr>
              <a:t>sort_values</a:t>
            </a:r>
            <a:r>
              <a:rPr lang="en">
                <a:latin typeface="Nanum Gothic Coding"/>
                <a:ea typeface="Nanum Gothic Coding"/>
                <a:cs typeface="Nanum Gothic Coding"/>
                <a:sym typeface="Nanum Gothic Coding"/>
              </a:rPr>
              <a:t>().head()</a:t>
            </a:r>
            <a:r>
              <a:rPr lang="en"/>
              <a:t>  &lt;&lt;&lt; </a:t>
            </a:r>
            <a:r>
              <a:rPr lang="en">
                <a:latin typeface="Nanum Gothic Coding"/>
                <a:ea typeface="Nanum Gothic Coding"/>
                <a:cs typeface="Nanum Gothic Coding"/>
                <a:sym typeface="Nanum Gothic Coding"/>
              </a:rPr>
              <a:t> nlargest()</a:t>
            </a:r>
            <a:endParaRPr>
              <a:latin typeface="Nanum Gothic Coding"/>
              <a:ea typeface="Nanum Gothic Coding"/>
              <a:cs typeface="Nanum Gothic Coding"/>
              <a:sym typeface="Nanum Gothic Coding"/>
            </a:endParaRPr>
          </a:p>
        </p:txBody>
      </p:sp>
      <p:pic>
        <p:nvPicPr>
          <p:cNvPr id="1074" name="Google Shape;1074;p115" title="Time Comparison of operations"/>
          <p:cNvPicPr preferRelativeResize="0"/>
          <p:nvPr/>
        </p:nvPicPr>
        <p:blipFill rotWithShape="1">
          <a:blip r:embed="rId3">
            <a:alphaModFix/>
          </a:blip>
          <a:srcRect b="0" l="0" r="0" t="13666"/>
          <a:stretch/>
        </p:blipFill>
        <p:spPr>
          <a:xfrm>
            <a:off x="1603763" y="1659786"/>
            <a:ext cx="5936475" cy="3169000"/>
          </a:xfrm>
          <a:prstGeom prst="rect">
            <a:avLst/>
          </a:prstGeom>
          <a:noFill/>
          <a:ln>
            <a:noFill/>
          </a:ln>
        </p:spPr>
      </p:pic>
      <p:sp>
        <p:nvSpPr>
          <p:cNvPr id="1075" name="Google Shape;1075;p115"/>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II. Performance Enhancement</a:t>
            </a:r>
            <a:endParaRPr sz="1200">
              <a:solidFill>
                <a:srgbClr val="E50042"/>
              </a:solidFill>
              <a:latin typeface="Noto Sans"/>
              <a:ea typeface="Noto Sans"/>
              <a:cs typeface="Noto Sans"/>
              <a:sym typeface="Noto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16"/>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81" name="Google Shape;1081;p116"/>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2-2. Increment Memory while getting result</a:t>
            </a:r>
            <a:endParaRPr/>
          </a:p>
        </p:txBody>
      </p:sp>
      <p:sp>
        <p:nvSpPr>
          <p:cNvPr id="1082" name="Google Shape;1082;p116"/>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a:t>Pandas 2.0.3</a:t>
            </a:r>
            <a:r>
              <a:rPr lang="en"/>
              <a:t> is memory-efficient than the previous one</a:t>
            </a:r>
            <a:endParaRPr/>
          </a:p>
        </p:txBody>
      </p:sp>
      <p:pic>
        <p:nvPicPr>
          <p:cNvPr id="1083" name="Google Shape;1083;p116" title="Increment Memory"/>
          <p:cNvPicPr preferRelativeResize="0"/>
          <p:nvPr/>
        </p:nvPicPr>
        <p:blipFill rotWithShape="1">
          <a:blip r:embed="rId3">
            <a:alphaModFix/>
          </a:blip>
          <a:srcRect b="0" l="0" r="0" t="12242"/>
          <a:stretch/>
        </p:blipFill>
        <p:spPr>
          <a:xfrm>
            <a:off x="1618350" y="1560864"/>
            <a:ext cx="5978676" cy="3244274"/>
          </a:xfrm>
          <a:prstGeom prst="rect">
            <a:avLst/>
          </a:prstGeom>
          <a:noFill/>
          <a:ln>
            <a:noFill/>
          </a:ln>
        </p:spPr>
      </p:pic>
      <p:sp>
        <p:nvSpPr>
          <p:cNvPr id="1084" name="Google Shape;1084;p116"/>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II. Performance Enhancement</a:t>
            </a:r>
            <a:endParaRPr sz="1200">
              <a:solidFill>
                <a:srgbClr val="E50042"/>
              </a:solidFill>
              <a:latin typeface="Noto Sans"/>
              <a:ea typeface="Noto Sans"/>
              <a:cs typeface="Noto Sans"/>
              <a:sym typeface="Noto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17"/>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 Extracting Subset Specific Conditions</a:t>
            </a:r>
            <a:endParaRPr/>
          </a:p>
        </p:txBody>
      </p:sp>
      <p:sp>
        <p:nvSpPr>
          <p:cNvPr id="1090" name="Google Shape;1090;p117"/>
          <p:cNvSpPr txBox="1"/>
          <p:nvPr>
            <p:ph idx="4294967295" type="sldNum"/>
          </p:nvPr>
        </p:nvSpPr>
        <p:spPr>
          <a:xfrm>
            <a:off x="8548325" y="4893687"/>
            <a:ext cx="548700" cy="15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91" name="Google Shape;1091;p117"/>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Compare methods to extract same subset data which satisfied specific conditions</a:t>
            </a:r>
            <a:endParaRPr/>
          </a:p>
          <a:p>
            <a:pPr indent="-330200" lvl="0" marL="457200" rtl="0" algn="l">
              <a:spcBef>
                <a:spcPts val="0"/>
              </a:spcBef>
              <a:spcAft>
                <a:spcPts val="0"/>
              </a:spcAft>
              <a:buSzPts val="1600"/>
              <a:buChar char="●"/>
            </a:pPr>
            <a:r>
              <a:rPr lang="en"/>
              <a:t>Methods to extract same subset</a:t>
            </a:r>
            <a:endParaRPr/>
          </a:p>
          <a:p>
            <a:pPr indent="-304800" lvl="1" marL="914400" rtl="0" algn="l">
              <a:spcBef>
                <a:spcPts val="0"/>
              </a:spcBef>
              <a:spcAft>
                <a:spcPts val="0"/>
              </a:spcAft>
              <a:buSzPts val="1200"/>
              <a:buFont typeface="Nanum Gothic Coding"/>
              <a:buChar char="○"/>
            </a:pPr>
            <a:r>
              <a:rPr lang="en">
                <a:latin typeface="Nanum Gothic Coding"/>
                <a:ea typeface="Nanum Gothic Coding"/>
                <a:cs typeface="Nanum Gothic Coding"/>
                <a:sym typeface="Nanum Gothic Coding"/>
              </a:rPr>
              <a:t>List Comprehension</a:t>
            </a:r>
            <a:endParaRPr>
              <a:latin typeface="Nanum Gothic Coding"/>
              <a:ea typeface="Nanum Gothic Coding"/>
              <a:cs typeface="Nanum Gothic Coding"/>
              <a:sym typeface="Nanum Gothic Coding"/>
            </a:endParaRPr>
          </a:p>
          <a:p>
            <a:pPr indent="-304800" lvl="1" marL="914400" rtl="0" algn="l">
              <a:spcBef>
                <a:spcPts val="1000"/>
              </a:spcBef>
              <a:spcAft>
                <a:spcPts val="0"/>
              </a:spcAft>
              <a:buSzPts val="1200"/>
              <a:buFont typeface="Nanum Gothic Coding"/>
              <a:buChar char="○"/>
            </a:pPr>
            <a:r>
              <a:rPr lang="en">
                <a:latin typeface="Nanum Gothic Coding"/>
                <a:ea typeface="Nanum Gothic Coding"/>
                <a:cs typeface="Nanum Gothic Coding"/>
                <a:sym typeface="Nanum Gothic Coding"/>
              </a:rPr>
              <a:t>pd.DataFrame.apply</a:t>
            </a:r>
            <a:endParaRPr>
              <a:latin typeface="Nanum Gothic Coding"/>
              <a:ea typeface="Nanum Gothic Coding"/>
              <a:cs typeface="Nanum Gothic Coding"/>
              <a:sym typeface="Nanum Gothic Coding"/>
            </a:endParaRPr>
          </a:p>
          <a:p>
            <a:pPr indent="-304800" lvl="1" marL="914400" rtl="0" algn="l">
              <a:spcBef>
                <a:spcPts val="1000"/>
              </a:spcBef>
              <a:spcAft>
                <a:spcPts val="0"/>
              </a:spcAft>
              <a:buSzPts val="1200"/>
              <a:buFont typeface="Nanum Gothic Coding"/>
              <a:buChar char="○"/>
            </a:pPr>
            <a:r>
              <a:rPr lang="en">
                <a:latin typeface="Nanum Gothic Coding"/>
                <a:ea typeface="Nanum Gothic Coding"/>
                <a:cs typeface="Nanum Gothic Coding"/>
                <a:sym typeface="Nanum Gothic Coding"/>
              </a:rPr>
              <a:t>pd.DataFrame.isin</a:t>
            </a:r>
            <a:endParaRPr>
              <a:latin typeface="Nanum Gothic Coding"/>
              <a:ea typeface="Nanum Gothic Coding"/>
              <a:cs typeface="Nanum Gothic Coding"/>
              <a:sym typeface="Nanum Gothic Coding"/>
            </a:endParaRPr>
          </a:p>
          <a:p>
            <a:pPr indent="-304800" lvl="1" marL="914400" rtl="0" algn="l">
              <a:spcBef>
                <a:spcPts val="1000"/>
              </a:spcBef>
              <a:spcAft>
                <a:spcPts val="0"/>
              </a:spcAft>
              <a:buSzPts val="1200"/>
              <a:buFont typeface="Nanum Gothic Coding"/>
              <a:buChar char="○"/>
            </a:pPr>
            <a:r>
              <a:rPr lang="en">
                <a:latin typeface="Nanum Gothic Coding"/>
                <a:ea typeface="Nanum Gothic Coding"/>
                <a:cs typeface="Nanum Gothic Coding"/>
                <a:sym typeface="Nanum Gothic Coding"/>
              </a:rPr>
              <a:t>pd.DataFrame.query</a:t>
            </a:r>
            <a:endParaRPr>
              <a:latin typeface="Nanum Gothic Coding"/>
              <a:ea typeface="Nanum Gothic Coding"/>
              <a:cs typeface="Nanum Gothic Coding"/>
              <a:sym typeface="Nanum Gothic Coding"/>
            </a:endParaRPr>
          </a:p>
          <a:p>
            <a:pPr indent="-304800" lvl="1" marL="914400" rtl="0" algn="l">
              <a:spcBef>
                <a:spcPts val="1000"/>
              </a:spcBef>
              <a:spcAft>
                <a:spcPts val="0"/>
              </a:spcAft>
              <a:buSzPts val="1200"/>
              <a:buFont typeface="Nanum Gothic Coding"/>
              <a:buChar char="○"/>
            </a:pPr>
            <a:r>
              <a:rPr lang="en">
                <a:latin typeface="Nanum Gothic Coding"/>
                <a:ea typeface="Nanum Gothic Coding"/>
                <a:cs typeface="Nanum Gothic Coding"/>
                <a:sym typeface="Nanum Gothic Coding"/>
              </a:rPr>
              <a:t>pd.DataFrame.merge</a:t>
            </a:r>
            <a:endParaRPr>
              <a:latin typeface="Nanum Gothic Coding"/>
              <a:ea typeface="Nanum Gothic Coding"/>
              <a:cs typeface="Nanum Gothic Coding"/>
              <a:sym typeface="Nanum Gothic Coding"/>
            </a:endParaRPr>
          </a:p>
          <a:p>
            <a:pPr indent="-304800" lvl="1" marL="914400" rtl="0" algn="l">
              <a:spcBef>
                <a:spcPts val="1000"/>
              </a:spcBef>
              <a:spcAft>
                <a:spcPts val="0"/>
              </a:spcAft>
              <a:buSzPts val="1200"/>
              <a:buFont typeface="Nanum Gothic Coding"/>
              <a:buChar char="○"/>
            </a:pPr>
            <a:r>
              <a:rPr lang="en">
                <a:latin typeface="Nanum Gothic Coding"/>
                <a:ea typeface="Nanum Gothic Coding"/>
                <a:cs typeface="Nanum Gothic Coding"/>
                <a:sym typeface="Nanum Gothic Coding"/>
              </a:rPr>
              <a:t>n</a:t>
            </a:r>
            <a:r>
              <a:rPr lang="en">
                <a:latin typeface="Nanum Gothic Coding"/>
                <a:ea typeface="Nanum Gothic Coding"/>
                <a:cs typeface="Nanum Gothic Coding"/>
                <a:sym typeface="Nanum Gothic Coding"/>
              </a:rPr>
              <a:t>p.isin</a:t>
            </a:r>
            <a:endParaRPr>
              <a:latin typeface="Nanum Gothic Coding"/>
              <a:ea typeface="Nanum Gothic Coding"/>
              <a:cs typeface="Nanum Gothic Coding"/>
              <a:sym typeface="Nanum Gothic Coding"/>
            </a:endParaRPr>
          </a:p>
          <a:p>
            <a:pPr indent="-304800" lvl="1" marL="914400" rtl="0" algn="l">
              <a:spcBef>
                <a:spcPts val="1000"/>
              </a:spcBef>
              <a:spcAft>
                <a:spcPts val="1000"/>
              </a:spcAft>
              <a:buSzPts val="1200"/>
              <a:buFont typeface="Nanum Gothic Coding"/>
              <a:buChar char="○"/>
            </a:pPr>
            <a:r>
              <a:rPr lang="en">
                <a:latin typeface="Nanum Gothic Coding"/>
                <a:ea typeface="Nanum Gothic Coding"/>
                <a:cs typeface="Nanum Gothic Coding"/>
                <a:sym typeface="Nanum Gothic Coding"/>
              </a:rPr>
              <a:t>pa.compute.is_in</a:t>
            </a:r>
            <a:endParaRPr>
              <a:latin typeface="Nanum Gothic Coding"/>
              <a:ea typeface="Nanum Gothic Coding"/>
              <a:cs typeface="Nanum Gothic Coding"/>
              <a:sym typeface="Nanum Gothic Coding"/>
            </a:endParaRPr>
          </a:p>
        </p:txBody>
      </p:sp>
      <p:pic>
        <p:nvPicPr>
          <p:cNvPr id="1092" name="Google Shape;1092;p117"/>
          <p:cNvPicPr preferRelativeResize="0"/>
          <p:nvPr/>
        </p:nvPicPr>
        <p:blipFill>
          <a:blip r:embed="rId3">
            <a:alphaModFix/>
          </a:blip>
          <a:stretch>
            <a:fillRect/>
          </a:stretch>
        </p:blipFill>
        <p:spPr>
          <a:xfrm>
            <a:off x="4666925" y="2571750"/>
            <a:ext cx="3728150" cy="2078974"/>
          </a:xfrm>
          <a:prstGeom prst="rect">
            <a:avLst/>
          </a:prstGeom>
          <a:noFill/>
          <a:ln>
            <a:noFill/>
          </a:ln>
          <a:effectLst>
            <a:outerShdw blurRad="57150" rotWithShape="0" algn="bl" dir="5400000" dist="19050">
              <a:srgbClr val="000000">
                <a:alpha val="50000"/>
              </a:srgbClr>
            </a:outerShdw>
          </a:effectLst>
        </p:spPr>
      </p:pic>
      <p:sp>
        <p:nvSpPr>
          <p:cNvPr id="1093" name="Google Shape;1093;p117"/>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II. Performance Enhancement</a:t>
            </a:r>
            <a:endParaRPr sz="1200">
              <a:solidFill>
                <a:srgbClr val="E50042"/>
              </a:solidFill>
              <a:latin typeface="Noto Sans"/>
              <a:ea typeface="Noto Sans"/>
              <a:cs typeface="Noto Sans"/>
              <a:sym typeface="Noto Sans"/>
            </a:endParaRPr>
          </a:p>
        </p:txBody>
      </p:sp>
      <p:sp>
        <p:nvSpPr>
          <p:cNvPr id="1094" name="Google Shape;1094;p117"/>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18"/>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Extracting subset of </a:t>
            </a:r>
            <a:r>
              <a:rPr i="1" lang="en"/>
              <a:t>940</a:t>
            </a:r>
            <a:r>
              <a:rPr lang="en"/>
              <a:t> people’s medical history from </a:t>
            </a:r>
            <a:r>
              <a:rPr i="1" lang="en"/>
              <a:t>185M</a:t>
            </a:r>
            <a:r>
              <a:rPr lang="en"/>
              <a:t> rows</a:t>
            </a:r>
            <a:endParaRPr/>
          </a:p>
        </p:txBody>
      </p:sp>
      <p:sp>
        <p:nvSpPr>
          <p:cNvPr id="1100" name="Google Shape;1100;p118"/>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1" name="Google Shape;1101;p118"/>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3-1. Extracting same subset of Medical History</a:t>
            </a:r>
            <a:endParaRPr/>
          </a:p>
        </p:txBody>
      </p:sp>
      <p:pic>
        <p:nvPicPr>
          <p:cNvPr id="1102" name="Google Shape;1102;p118" title="Time comparison of filtering operations"/>
          <p:cNvPicPr preferRelativeResize="0"/>
          <p:nvPr/>
        </p:nvPicPr>
        <p:blipFill rotWithShape="1">
          <a:blip r:embed="rId3">
            <a:alphaModFix/>
          </a:blip>
          <a:srcRect b="0" l="0" r="0" t="11863"/>
          <a:stretch/>
        </p:blipFill>
        <p:spPr>
          <a:xfrm>
            <a:off x="1555563" y="1685325"/>
            <a:ext cx="6032875" cy="3292100"/>
          </a:xfrm>
          <a:prstGeom prst="rect">
            <a:avLst/>
          </a:prstGeom>
          <a:noFill/>
          <a:ln>
            <a:noFill/>
          </a:ln>
        </p:spPr>
      </p:pic>
      <p:sp>
        <p:nvSpPr>
          <p:cNvPr id="1103" name="Google Shape;1103;p118"/>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II. Performance Enhancement</a:t>
            </a:r>
            <a:endParaRPr sz="1200">
              <a:solidFill>
                <a:srgbClr val="E50042"/>
              </a:solidFill>
              <a:latin typeface="Noto Sans"/>
              <a:ea typeface="Noto Sans"/>
              <a:cs typeface="Noto Sans"/>
              <a:sym typeface="Noto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19"/>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9" name="Google Shape;1109;p119"/>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3-2. Extracting same subset</a:t>
            </a:r>
            <a:endParaRPr/>
          </a:p>
        </p:txBody>
      </p:sp>
      <p:graphicFrame>
        <p:nvGraphicFramePr>
          <p:cNvPr id="1110" name="Google Shape;1110;p119"/>
          <p:cNvGraphicFramePr/>
          <p:nvPr/>
        </p:nvGraphicFramePr>
        <p:xfrm>
          <a:off x="764038" y="1175691"/>
          <a:ext cx="3000000" cy="3000000"/>
        </p:xfrm>
        <a:graphic>
          <a:graphicData uri="http://schemas.openxmlformats.org/drawingml/2006/table">
            <a:tbl>
              <a:tblPr>
                <a:noFill/>
                <a:tableStyleId>{51F76227-951F-4C51-8B65-3201DCBCB543}</a:tableStyleId>
              </a:tblPr>
              <a:tblGrid>
                <a:gridCol w="1748200"/>
                <a:gridCol w="4050000"/>
                <a:gridCol w="908875"/>
                <a:gridCol w="908875"/>
              </a:tblGrid>
              <a:tr h="555900">
                <a:tc>
                  <a:txBody>
                    <a:bodyPr/>
                    <a:lstStyle/>
                    <a:p>
                      <a:pPr indent="0" lvl="0" marL="0" rtl="0" algn="ctr">
                        <a:spcBef>
                          <a:spcPts val="0"/>
                        </a:spcBef>
                        <a:spcAft>
                          <a:spcPts val="0"/>
                        </a:spcAft>
                        <a:buNone/>
                      </a:pPr>
                      <a:r>
                        <a:rPr lang="en" sz="1000">
                          <a:latin typeface="Noto Sans Mono SemiBold"/>
                          <a:ea typeface="Noto Sans Mono SemiBold"/>
                          <a:cs typeface="Noto Sans Mono SemiBold"/>
                          <a:sym typeface="Noto Sans Mono SemiBold"/>
                        </a:rPr>
                        <a:t>Methods</a:t>
                      </a:r>
                      <a:endParaRPr sz="1000">
                        <a:latin typeface="Noto Sans Mono SemiBold"/>
                        <a:ea typeface="Noto Sans Mono SemiBold"/>
                        <a:cs typeface="Noto Sans Mono SemiBold"/>
                        <a:sym typeface="Noto Sans Mono SemiBold"/>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en" sz="1000">
                          <a:latin typeface="Noto Sans Mono SemiBold"/>
                          <a:ea typeface="Noto Sans Mono SemiBold"/>
                          <a:cs typeface="Noto Sans Mono SemiBold"/>
                          <a:sym typeface="Noto Sans Mono SemiBold"/>
                        </a:rPr>
                        <a:t>Example Code</a:t>
                      </a:r>
                      <a:endParaRPr sz="1000">
                        <a:latin typeface="Noto Sans Mono SemiBold"/>
                        <a:ea typeface="Noto Sans Mono SemiBold"/>
                        <a:cs typeface="Noto Sans Mono SemiBold"/>
                        <a:sym typeface="Noto Sans Mono SemiBold"/>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en" sz="1000">
                          <a:latin typeface="Noto Sans Mono SemiBold"/>
                          <a:ea typeface="Noto Sans Mono SemiBold"/>
                          <a:cs typeface="Noto Sans Mono SemiBold"/>
                          <a:sym typeface="Noto Sans Mono SemiBold"/>
                        </a:rPr>
                        <a:t>Pandas</a:t>
                      </a:r>
                      <a:br>
                        <a:rPr lang="en" sz="1000">
                          <a:latin typeface="Noto Sans Mono SemiBold"/>
                          <a:ea typeface="Noto Sans Mono SemiBold"/>
                          <a:cs typeface="Noto Sans Mono SemiBold"/>
                          <a:sym typeface="Noto Sans Mono SemiBold"/>
                        </a:rPr>
                      </a:br>
                      <a:r>
                        <a:rPr lang="en" sz="1000">
                          <a:latin typeface="Noto Sans Mono SemiBold"/>
                          <a:ea typeface="Noto Sans Mono SemiBold"/>
                          <a:cs typeface="Noto Sans Mono SemiBold"/>
                          <a:sym typeface="Noto Sans Mono SemiBold"/>
                        </a:rPr>
                        <a:t>0.24.2</a:t>
                      </a:r>
                      <a:endParaRPr sz="1000">
                        <a:latin typeface="Noto Sans Mono SemiBold"/>
                        <a:ea typeface="Noto Sans Mono SemiBold"/>
                        <a:cs typeface="Noto Sans Mono SemiBold"/>
                        <a:sym typeface="Noto Sans Mono SemiBold"/>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en" sz="1000">
                          <a:latin typeface="Noto Sans Mono SemiBold"/>
                          <a:ea typeface="Noto Sans Mono SemiBold"/>
                          <a:cs typeface="Noto Sans Mono SemiBold"/>
                          <a:sym typeface="Noto Sans Mono SemiBold"/>
                        </a:rPr>
                        <a:t>Pandas</a:t>
                      </a:r>
                      <a:br>
                        <a:rPr lang="en" sz="1000">
                          <a:latin typeface="Noto Sans Mono SemiBold"/>
                          <a:ea typeface="Noto Sans Mono SemiBold"/>
                          <a:cs typeface="Noto Sans Mono SemiBold"/>
                          <a:sym typeface="Noto Sans Mono SemiBold"/>
                        </a:rPr>
                      </a:br>
                      <a:r>
                        <a:rPr lang="en" sz="1000">
                          <a:latin typeface="Noto Sans Mono SemiBold"/>
                          <a:ea typeface="Noto Sans Mono SemiBold"/>
                          <a:cs typeface="Noto Sans Mono SemiBold"/>
                          <a:sym typeface="Noto Sans Mono SemiBold"/>
                        </a:rPr>
                        <a:t>2.0.3</a:t>
                      </a:r>
                      <a:endParaRPr sz="1000">
                        <a:latin typeface="Noto Sans Mono SemiBold"/>
                        <a:ea typeface="Noto Sans Mono SemiBold"/>
                        <a:cs typeface="Noto Sans Mono SemiBold"/>
                        <a:sym typeface="Noto Sans Mono SemiBold"/>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99999"/>
                    </a:solidFill>
                  </a:tcPr>
                </a:tc>
              </a:tr>
              <a:tr h="339725">
                <a:tc>
                  <a:txBody>
                    <a:bodyPr/>
                    <a:lstStyle/>
                    <a:p>
                      <a:pPr indent="0" lvl="0" marL="0" rtl="0" algn="l">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 List Comprehension</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FFFFFF"/>
                          </a:solidFill>
                          <a:latin typeface="Noto Sans Mono"/>
                          <a:ea typeface="Noto Sans Mono"/>
                          <a:cs typeface="Noto Sans Mono"/>
                          <a:sym typeface="Noto Sans Mono"/>
                        </a:rPr>
                        <a:t> </a:t>
                      </a:r>
                      <a:r>
                        <a:rPr lang="en" sz="900">
                          <a:solidFill>
                            <a:srgbClr val="FFFFFF"/>
                          </a:solidFill>
                          <a:latin typeface="Noto Sans Mono"/>
                          <a:ea typeface="Noto Sans Mono"/>
                          <a:cs typeface="Noto Sans Mono"/>
                          <a:sym typeface="Noto Sans Mono"/>
                        </a:rPr>
                        <a:t>s</a:t>
                      </a:r>
                      <a:r>
                        <a:rPr lang="en" sz="900">
                          <a:solidFill>
                            <a:srgbClr val="FFFFFF"/>
                          </a:solidFill>
                          <a:latin typeface="Noto Sans Mono"/>
                          <a:ea typeface="Noto Sans Mono"/>
                          <a:cs typeface="Noto Sans Mono"/>
                          <a:sym typeface="Noto Sans Mono"/>
                        </a:rPr>
                        <a:t>ubset = df[</a:t>
                      </a:r>
                      <a:r>
                        <a:rPr lang="en" sz="900">
                          <a:solidFill>
                            <a:srgbClr val="2A8587"/>
                          </a:solidFill>
                          <a:latin typeface="Noto Sans Mono"/>
                          <a:ea typeface="Noto Sans Mono"/>
                          <a:cs typeface="Noto Sans Mono"/>
                          <a:sym typeface="Noto Sans Mono"/>
                        </a:rPr>
                        <a:t>[</a:t>
                      </a:r>
                      <a:r>
                        <a:rPr lang="en" sz="900">
                          <a:solidFill>
                            <a:srgbClr val="FFFFFF"/>
                          </a:solidFill>
                          <a:latin typeface="Noto Sans Mono"/>
                          <a:ea typeface="Noto Sans Mono"/>
                          <a:cs typeface="Noto Sans Mono"/>
                          <a:sym typeface="Noto Sans Mono"/>
                        </a:rPr>
                        <a:t>x </a:t>
                      </a:r>
                      <a:r>
                        <a:rPr lang="en" sz="900">
                          <a:solidFill>
                            <a:srgbClr val="2A8587"/>
                          </a:solidFill>
                          <a:latin typeface="Noto Sans Mono"/>
                          <a:ea typeface="Noto Sans Mono"/>
                          <a:cs typeface="Noto Sans Mono"/>
                          <a:sym typeface="Noto Sans Mono"/>
                        </a:rPr>
                        <a:t>in</a:t>
                      </a:r>
                      <a:r>
                        <a:rPr lang="en" sz="900">
                          <a:solidFill>
                            <a:srgbClr val="FFFFFF"/>
                          </a:solidFill>
                          <a:latin typeface="Noto Sans Mono"/>
                          <a:ea typeface="Noto Sans Mono"/>
                          <a:cs typeface="Noto Sans Mono"/>
                          <a:sym typeface="Noto Sans Mono"/>
                        </a:rPr>
                        <a:t> </a:t>
                      </a:r>
                      <a:r>
                        <a:rPr lang="en" sz="900">
                          <a:solidFill>
                            <a:srgbClr val="F1A438"/>
                          </a:solidFill>
                          <a:latin typeface="Noto Sans Mono"/>
                          <a:ea typeface="Noto Sans Mono"/>
                          <a:cs typeface="Noto Sans Mono"/>
                          <a:sym typeface="Noto Sans Mono"/>
                        </a:rPr>
                        <a:t>PEOPLE</a:t>
                      </a:r>
                      <a:r>
                        <a:rPr lang="en" sz="900">
                          <a:solidFill>
                            <a:srgbClr val="FFFFFF"/>
                          </a:solidFill>
                          <a:latin typeface="Noto Sans Mono"/>
                          <a:ea typeface="Noto Sans Mono"/>
                          <a:cs typeface="Noto Sans Mono"/>
                          <a:sym typeface="Noto Sans Mono"/>
                        </a:rPr>
                        <a:t> for x in df[“IDV_ID”]</a:t>
                      </a:r>
                      <a:r>
                        <a:rPr lang="en" sz="900">
                          <a:solidFill>
                            <a:srgbClr val="2A8587"/>
                          </a:solidFill>
                          <a:latin typeface="Noto Sans Mono"/>
                          <a:ea typeface="Noto Sans Mono"/>
                          <a:cs typeface="Noto Sans Mono"/>
                          <a:sym typeface="Noto Sans Mono"/>
                        </a:rPr>
                        <a:t>]</a:t>
                      </a:r>
                      <a:r>
                        <a:rPr lang="en" sz="900">
                          <a:solidFill>
                            <a:srgbClr val="FFFFFF"/>
                          </a:solidFill>
                          <a:latin typeface="Noto Sans Mono"/>
                          <a:ea typeface="Noto Sans Mono"/>
                          <a:cs typeface="Noto Sans Mono"/>
                          <a:sym typeface="Noto Sans Mono"/>
                        </a:rPr>
                        <a:t>]</a:t>
                      </a:r>
                      <a:endParaRPr sz="9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30min 1s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26min 29s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39725">
                <a:tc>
                  <a:txBody>
                    <a:bodyPr/>
                    <a:lstStyle/>
                    <a:p>
                      <a:pPr indent="0" lvl="0" marL="0" rtl="0" algn="l">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 pd.DataFrame.apply</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FFFFFF"/>
                          </a:solidFill>
                          <a:latin typeface="Noto Sans Mono"/>
                          <a:ea typeface="Noto Sans Mono"/>
                          <a:cs typeface="Noto Sans Mono"/>
                          <a:sym typeface="Noto Sans Mono"/>
                        </a:rPr>
                        <a:t> </a:t>
                      </a:r>
                      <a:r>
                        <a:rPr lang="en" sz="900">
                          <a:solidFill>
                            <a:srgbClr val="FFFFFF"/>
                          </a:solidFill>
                          <a:latin typeface="Noto Sans Mono"/>
                          <a:ea typeface="Noto Sans Mono"/>
                          <a:cs typeface="Noto Sans Mono"/>
                          <a:sym typeface="Noto Sans Mono"/>
                        </a:rPr>
                        <a:t>s</a:t>
                      </a:r>
                      <a:r>
                        <a:rPr lang="en" sz="900">
                          <a:solidFill>
                            <a:srgbClr val="FFFFFF"/>
                          </a:solidFill>
                          <a:latin typeface="Noto Sans Mono"/>
                          <a:ea typeface="Noto Sans Mono"/>
                          <a:cs typeface="Noto Sans Mono"/>
                          <a:sym typeface="Noto Sans Mono"/>
                        </a:rPr>
                        <a:t>ubset = df[df[“IDV_ID”]</a:t>
                      </a:r>
                      <a:r>
                        <a:rPr lang="en" sz="900">
                          <a:solidFill>
                            <a:srgbClr val="2A8587"/>
                          </a:solidFill>
                          <a:latin typeface="Noto Sans Mono"/>
                          <a:ea typeface="Noto Sans Mono"/>
                          <a:cs typeface="Noto Sans Mono"/>
                          <a:sym typeface="Noto Sans Mono"/>
                        </a:rPr>
                        <a:t>.apply(</a:t>
                      </a:r>
                      <a:r>
                        <a:rPr lang="en" sz="900">
                          <a:solidFill>
                            <a:srgbClr val="FFFFFF"/>
                          </a:solidFill>
                          <a:latin typeface="Noto Sans Mono"/>
                          <a:ea typeface="Noto Sans Mono"/>
                          <a:cs typeface="Noto Sans Mono"/>
                          <a:sym typeface="Noto Sans Mono"/>
                        </a:rPr>
                        <a:t>lambda x: x in </a:t>
                      </a:r>
                      <a:r>
                        <a:rPr lang="en" sz="900">
                          <a:solidFill>
                            <a:srgbClr val="F1A438"/>
                          </a:solidFill>
                          <a:latin typeface="Noto Sans Mono"/>
                          <a:ea typeface="Noto Sans Mono"/>
                          <a:cs typeface="Noto Sans Mono"/>
                          <a:sym typeface="Noto Sans Mono"/>
                        </a:rPr>
                        <a:t>PEOPLE</a:t>
                      </a:r>
                      <a:r>
                        <a:rPr lang="en" sz="900">
                          <a:solidFill>
                            <a:srgbClr val="2A8587"/>
                          </a:solidFill>
                          <a:latin typeface="Noto Sans Mono"/>
                          <a:ea typeface="Noto Sans Mono"/>
                          <a:cs typeface="Noto Sans Mono"/>
                          <a:sym typeface="Noto Sans Mono"/>
                        </a:rPr>
                        <a:t>)</a:t>
                      </a:r>
                      <a:r>
                        <a:rPr lang="en" sz="900">
                          <a:solidFill>
                            <a:srgbClr val="FFFFFF"/>
                          </a:solidFill>
                          <a:latin typeface="Noto Sans Mono"/>
                          <a:ea typeface="Noto Sans Mono"/>
                          <a:cs typeface="Noto Sans Mono"/>
                          <a:sym typeface="Noto Sans Mono"/>
                        </a:rPr>
                        <a:t>]</a:t>
                      </a:r>
                      <a:endParaRPr sz="9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136min 33s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26min 27s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39725">
                <a:tc>
                  <a:txBody>
                    <a:bodyPr/>
                    <a:lstStyle/>
                    <a:p>
                      <a:pPr indent="0" lvl="0" marL="0" rtl="0" algn="l">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 pd.DataFrame.isin</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FFFFFF"/>
                          </a:solidFill>
                          <a:latin typeface="Noto Sans Mono"/>
                          <a:ea typeface="Noto Sans Mono"/>
                          <a:cs typeface="Noto Sans Mono"/>
                          <a:sym typeface="Noto Sans Mono"/>
                        </a:rPr>
                        <a:t> </a:t>
                      </a:r>
                      <a:r>
                        <a:rPr lang="en" sz="900">
                          <a:solidFill>
                            <a:srgbClr val="FFFFFF"/>
                          </a:solidFill>
                          <a:latin typeface="Noto Sans Mono"/>
                          <a:ea typeface="Noto Sans Mono"/>
                          <a:cs typeface="Noto Sans Mono"/>
                          <a:sym typeface="Noto Sans Mono"/>
                        </a:rPr>
                        <a:t>s</a:t>
                      </a:r>
                      <a:r>
                        <a:rPr lang="en" sz="900">
                          <a:solidFill>
                            <a:srgbClr val="FFFFFF"/>
                          </a:solidFill>
                          <a:latin typeface="Noto Sans Mono"/>
                          <a:ea typeface="Noto Sans Mono"/>
                          <a:cs typeface="Noto Sans Mono"/>
                          <a:sym typeface="Noto Sans Mono"/>
                        </a:rPr>
                        <a:t>ubset = df[df</a:t>
                      </a:r>
                      <a:r>
                        <a:rPr lang="en" sz="900">
                          <a:solidFill>
                            <a:srgbClr val="2A8587"/>
                          </a:solidFill>
                          <a:latin typeface="Noto Sans Mono"/>
                          <a:ea typeface="Noto Sans Mono"/>
                          <a:cs typeface="Noto Sans Mono"/>
                          <a:sym typeface="Noto Sans Mono"/>
                        </a:rPr>
                        <a:t>.isin(</a:t>
                      </a:r>
                      <a:r>
                        <a:rPr lang="en" sz="900">
                          <a:solidFill>
                            <a:srgbClr val="FFFFFF"/>
                          </a:solidFill>
                          <a:latin typeface="Noto Sans Mono"/>
                          <a:ea typeface="Noto Sans Mono"/>
                          <a:cs typeface="Noto Sans Mono"/>
                          <a:sym typeface="Noto Sans Mono"/>
                        </a:rPr>
                        <a:t>{“IDV_ID”: </a:t>
                      </a:r>
                      <a:r>
                        <a:rPr lang="en" sz="900">
                          <a:solidFill>
                            <a:srgbClr val="F1A438"/>
                          </a:solidFill>
                          <a:latin typeface="Noto Sans Mono"/>
                          <a:ea typeface="Noto Sans Mono"/>
                          <a:cs typeface="Noto Sans Mono"/>
                          <a:sym typeface="Noto Sans Mono"/>
                        </a:rPr>
                        <a:t>PEOPLE</a:t>
                      </a:r>
                      <a:r>
                        <a:rPr lang="en" sz="900">
                          <a:solidFill>
                            <a:srgbClr val="FFFFFF"/>
                          </a:solidFill>
                          <a:latin typeface="Noto Sans Mono"/>
                          <a:ea typeface="Noto Sans Mono"/>
                          <a:cs typeface="Noto Sans Mono"/>
                          <a:sym typeface="Noto Sans Mono"/>
                        </a:rPr>
                        <a:t>}</a:t>
                      </a:r>
                      <a:r>
                        <a:rPr lang="en" sz="900">
                          <a:solidFill>
                            <a:srgbClr val="2A8587"/>
                          </a:solidFill>
                          <a:latin typeface="Noto Sans Mono"/>
                          <a:ea typeface="Noto Sans Mono"/>
                          <a:cs typeface="Noto Sans Mono"/>
                          <a:sym typeface="Noto Sans Mono"/>
                        </a:rPr>
                        <a:t>)</a:t>
                      </a:r>
                      <a:r>
                        <a:rPr lang="en" sz="900">
                          <a:solidFill>
                            <a:srgbClr val="FFFFFF"/>
                          </a:solidFill>
                          <a:latin typeface="Noto Sans Mono"/>
                          <a:ea typeface="Noto Sans Mono"/>
                          <a:cs typeface="Noto Sans Mono"/>
                          <a:sym typeface="Noto Sans Mono"/>
                        </a:rPr>
                        <a:t>]</a:t>
                      </a:r>
                      <a:endParaRPr sz="9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49s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37.9s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39725">
                <a:tc>
                  <a:txBody>
                    <a:bodyPr/>
                    <a:lstStyle/>
                    <a:p>
                      <a:pPr indent="0" lvl="0" marL="0" rtl="0" algn="l">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 pd.DataFrame.query</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FFFFFF"/>
                          </a:solidFill>
                          <a:latin typeface="Noto Sans Mono"/>
                          <a:ea typeface="Noto Sans Mono"/>
                          <a:cs typeface="Noto Sans Mono"/>
                          <a:sym typeface="Noto Sans Mono"/>
                        </a:rPr>
                        <a:t> </a:t>
                      </a:r>
                      <a:r>
                        <a:rPr lang="en" sz="900">
                          <a:solidFill>
                            <a:srgbClr val="FFFFFF"/>
                          </a:solidFill>
                          <a:latin typeface="Noto Sans Mono"/>
                          <a:ea typeface="Noto Sans Mono"/>
                          <a:cs typeface="Noto Sans Mono"/>
                          <a:sym typeface="Noto Sans Mono"/>
                        </a:rPr>
                        <a:t>s</a:t>
                      </a:r>
                      <a:r>
                        <a:rPr lang="en" sz="900">
                          <a:solidFill>
                            <a:srgbClr val="FFFFFF"/>
                          </a:solidFill>
                          <a:latin typeface="Noto Sans Mono"/>
                          <a:ea typeface="Noto Sans Mono"/>
                          <a:cs typeface="Noto Sans Mono"/>
                          <a:sym typeface="Noto Sans Mono"/>
                        </a:rPr>
                        <a:t>ubset = df</a:t>
                      </a:r>
                      <a:r>
                        <a:rPr lang="en" sz="900">
                          <a:solidFill>
                            <a:srgbClr val="2A8587"/>
                          </a:solidFill>
                          <a:latin typeface="Noto Sans Mono"/>
                          <a:ea typeface="Noto Sans Mono"/>
                          <a:cs typeface="Noto Sans Mono"/>
                          <a:sym typeface="Noto Sans Mono"/>
                        </a:rPr>
                        <a:t>.query(</a:t>
                      </a:r>
                      <a:r>
                        <a:rPr lang="en" sz="900">
                          <a:solidFill>
                            <a:srgbClr val="FFFFFF"/>
                          </a:solidFill>
                          <a:latin typeface="Noto Sans Mono"/>
                          <a:ea typeface="Noto Sans Mono"/>
                          <a:cs typeface="Noto Sans Mono"/>
                          <a:sym typeface="Noto Sans Mono"/>
                        </a:rPr>
                        <a:t>“IDV_ID in @</a:t>
                      </a:r>
                      <a:r>
                        <a:rPr lang="en" sz="900">
                          <a:solidFill>
                            <a:srgbClr val="F1A438"/>
                          </a:solidFill>
                          <a:latin typeface="Noto Sans Mono"/>
                          <a:ea typeface="Noto Sans Mono"/>
                          <a:cs typeface="Noto Sans Mono"/>
                          <a:sym typeface="Noto Sans Mono"/>
                        </a:rPr>
                        <a:t>PEOPLE</a:t>
                      </a:r>
                      <a:r>
                        <a:rPr lang="en" sz="900">
                          <a:solidFill>
                            <a:srgbClr val="FFFFFF"/>
                          </a:solidFill>
                          <a:latin typeface="Noto Sans Mono"/>
                          <a:ea typeface="Noto Sans Mono"/>
                          <a:cs typeface="Noto Sans Mono"/>
                          <a:sym typeface="Noto Sans Mono"/>
                        </a:rPr>
                        <a:t>”</a:t>
                      </a:r>
                      <a:r>
                        <a:rPr lang="en" sz="900">
                          <a:solidFill>
                            <a:srgbClr val="2A8587"/>
                          </a:solidFill>
                          <a:latin typeface="Noto Sans Mono"/>
                          <a:ea typeface="Noto Sans Mono"/>
                          <a:cs typeface="Noto Sans Mono"/>
                          <a:sym typeface="Noto Sans Mono"/>
                        </a:rPr>
                        <a:t>)</a:t>
                      </a:r>
                      <a:endParaRPr sz="900">
                        <a:solidFill>
                          <a:srgbClr val="2A8587"/>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24.5s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6.0s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86750">
                <a:tc>
                  <a:txBody>
                    <a:bodyPr/>
                    <a:lstStyle/>
                    <a:p>
                      <a:pPr indent="0" lvl="0" marL="0" rtl="0" algn="l">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 pd.DataFrame.merge</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solidFill>
                            <a:srgbClr val="FFFFFF"/>
                          </a:solidFill>
                          <a:latin typeface="Noto Sans Mono"/>
                          <a:ea typeface="Noto Sans Mono"/>
                          <a:cs typeface="Noto Sans Mono"/>
                          <a:sym typeface="Noto Sans Mono"/>
                        </a:rPr>
                        <a:t> </a:t>
                      </a:r>
                      <a:r>
                        <a:rPr lang="en" sz="900">
                          <a:solidFill>
                            <a:srgbClr val="FFFFFF"/>
                          </a:solidFill>
                          <a:latin typeface="Noto Sans Mono"/>
                          <a:ea typeface="Noto Sans Mono"/>
                          <a:cs typeface="Noto Sans Mono"/>
                          <a:sym typeface="Noto Sans Mono"/>
                        </a:rPr>
                        <a:t>s</a:t>
                      </a:r>
                      <a:r>
                        <a:rPr lang="en" sz="900">
                          <a:solidFill>
                            <a:srgbClr val="FFFFFF"/>
                          </a:solidFill>
                          <a:latin typeface="Noto Sans Mono"/>
                          <a:ea typeface="Noto Sans Mono"/>
                          <a:cs typeface="Noto Sans Mono"/>
                          <a:sym typeface="Noto Sans Mono"/>
                        </a:rPr>
                        <a:t>ubset = df</a:t>
                      </a:r>
                      <a:r>
                        <a:rPr lang="en" sz="900">
                          <a:solidFill>
                            <a:srgbClr val="2A8587"/>
                          </a:solidFill>
                          <a:latin typeface="Noto Sans Mono"/>
                          <a:ea typeface="Noto Sans Mono"/>
                          <a:cs typeface="Noto Sans Mono"/>
                          <a:sym typeface="Noto Sans Mono"/>
                        </a:rPr>
                        <a:t>.merge(</a:t>
                      </a:r>
                      <a:r>
                        <a:rPr lang="en" sz="900">
                          <a:solidFill>
                            <a:srgbClr val="FFFFFF"/>
                          </a:solidFill>
                          <a:latin typeface="Noto Sans Mono"/>
                          <a:ea typeface="Noto Sans Mono"/>
                          <a:cs typeface="Noto Sans Mono"/>
                          <a:sym typeface="Noto Sans Mono"/>
                        </a:rPr>
                        <a:t>pd.Series(</a:t>
                      </a:r>
                      <a:r>
                        <a:rPr lang="en" sz="900">
                          <a:solidFill>
                            <a:srgbClr val="F1A438"/>
                          </a:solidFill>
                          <a:latin typeface="Noto Sans Mono"/>
                          <a:ea typeface="Noto Sans Mono"/>
                          <a:cs typeface="Noto Sans Mono"/>
                          <a:sym typeface="Noto Sans Mono"/>
                        </a:rPr>
                        <a:t>PEOPLE</a:t>
                      </a:r>
                      <a:r>
                        <a:rPr lang="en" sz="900">
                          <a:solidFill>
                            <a:srgbClr val="FFFFFF"/>
                          </a:solidFill>
                          <a:latin typeface="Noto Sans Mono"/>
                          <a:ea typeface="Noto Sans Mono"/>
                          <a:cs typeface="Noto Sans Mono"/>
                          <a:sym typeface="Noto Sans Mono"/>
                        </a:rPr>
                        <a:t>, name=”IDV_ID”), </a:t>
                      </a:r>
                      <a:br>
                        <a:rPr lang="en" sz="900">
                          <a:solidFill>
                            <a:srgbClr val="FFFFFF"/>
                          </a:solidFill>
                          <a:latin typeface="Noto Sans Mono"/>
                          <a:ea typeface="Noto Sans Mono"/>
                          <a:cs typeface="Noto Sans Mono"/>
                          <a:sym typeface="Noto Sans Mono"/>
                        </a:rPr>
                      </a:br>
                      <a:r>
                        <a:rPr lang="en" sz="900">
                          <a:solidFill>
                            <a:srgbClr val="FFFFFF"/>
                          </a:solidFill>
                          <a:latin typeface="Noto Sans Mono"/>
                          <a:ea typeface="Noto Sans Mono"/>
                          <a:cs typeface="Noto Sans Mono"/>
                          <a:sym typeface="Noto Sans Mono"/>
                        </a:rPr>
                        <a:t>                   how=’inner’, on=”IDV_ID”</a:t>
                      </a:r>
                      <a:r>
                        <a:rPr lang="en" sz="900">
                          <a:solidFill>
                            <a:srgbClr val="2A8587"/>
                          </a:solidFill>
                          <a:latin typeface="Noto Sans Mono"/>
                          <a:ea typeface="Noto Sans Mono"/>
                          <a:cs typeface="Noto Sans Mono"/>
                          <a:sym typeface="Noto Sans Mono"/>
                        </a:rPr>
                        <a:t>)</a:t>
                      </a:r>
                      <a:endParaRPr sz="900">
                        <a:solidFill>
                          <a:srgbClr val="2A8587"/>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7.86s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12.9s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39725">
                <a:tc>
                  <a:txBody>
                    <a:bodyPr/>
                    <a:lstStyle/>
                    <a:p>
                      <a:pPr indent="0" lvl="0" marL="0" rtl="0" algn="l">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 np.isin</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34343"/>
                    </a:solidFill>
                  </a:tcPr>
                </a:tc>
                <a:tc>
                  <a:txBody>
                    <a:bodyPr/>
                    <a:lstStyle/>
                    <a:p>
                      <a:pPr indent="0" lvl="0" marL="0" rtl="0" algn="l">
                        <a:lnSpc>
                          <a:spcPct val="115000"/>
                        </a:lnSpc>
                        <a:spcBef>
                          <a:spcPts val="0"/>
                        </a:spcBef>
                        <a:spcAft>
                          <a:spcPts val="0"/>
                        </a:spcAft>
                        <a:buNone/>
                      </a:pPr>
                      <a:r>
                        <a:rPr lang="en" sz="900">
                          <a:solidFill>
                            <a:srgbClr val="FFFFFF"/>
                          </a:solidFill>
                          <a:latin typeface="Noto Sans Mono"/>
                          <a:ea typeface="Noto Sans Mono"/>
                          <a:cs typeface="Noto Sans Mono"/>
                          <a:sym typeface="Noto Sans Mono"/>
                        </a:rPr>
                        <a:t> subset = df[</a:t>
                      </a:r>
                      <a:r>
                        <a:rPr lang="en" sz="900">
                          <a:solidFill>
                            <a:srgbClr val="2A8587"/>
                          </a:solidFill>
                          <a:latin typeface="Noto Sans Mono"/>
                          <a:ea typeface="Noto Sans Mono"/>
                          <a:cs typeface="Noto Sans Mono"/>
                          <a:sym typeface="Noto Sans Mono"/>
                        </a:rPr>
                        <a:t>np</a:t>
                      </a:r>
                      <a:r>
                        <a:rPr lang="en" sz="900">
                          <a:solidFill>
                            <a:srgbClr val="2A8587"/>
                          </a:solidFill>
                          <a:latin typeface="Noto Sans Mono"/>
                          <a:ea typeface="Noto Sans Mono"/>
                          <a:cs typeface="Noto Sans Mono"/>
                          <a:sym typeface="Noto Sans Mono"/>
                        </a:rPr>
                        <a:t>.isin(</a:t>
                      </a:r>
                      <a:r>
                        <a:rPr lang="en" sz="900">
                          <a:solidFill>
                            <a:srgbClr val="FFFFFF"/>
                          </a:solidFill>
                          <a:latin typeface="Noto Sans Mono"/>
                          <a:ea typeface="Noto Sans Mono"/>
                          <a:cs typeface="Noto Sans Mono"/>
                          <a:sym typeface="Noto Sans Mono"/>
                        </a:rPr>
                        <a:t>df[“IDV_ID”].values, </a:t>
                      </a:r>
                      <a:r>
                        <a:rPr lang="en" sz="900">
                          <a:solidFill>
                            <a:srgbClr val="F1A438"/>
                          </a:solidFill>
                          <a:latin typeface="Noto Sans Mono"/>
                          <a:ea typeface="Noto Sans Mono"/>
                          <a:cs typeface="Noto Sans Mono"/>
                          <a:sym typeface="Noto Sans Mono"/>
                        </a:rPr>
                        <a:t>PEOPLE</a:t>
                      </a:r>
                      <a:r>
                        <a:rPr lang="en" sz="900">
                          <a:solidFill>
                            <a:srgbClr val="2A8587"/>
                          </a:solidFill>
                          <a:latin typeface="Noto Sans Mono"/>
                          <a:ea typeface="Noto Sans Mono"/>
                          <a:cs typeface="Noto Sans Mono"/>
                          <a:sym typeface="Noto Sans Mono"/>
                        </a:rPr>
                        <a:t>)</a:t>
                      </a:r>
                      <a:r>
                        <a:rPr lang="en" sz="900">
                          <a:solidFill>
                            <a:srgbClr val="FFFFFF"/>
                          </a:solidFill>
                          <a:latin typeface="Noto Sans Mono"/>
                          <a:ea typeface="Noto Sans Mono"/>
                          <a:cs typeface="Noto Sans Mono"/>
                          <a:sym typeface="Noto Sans Mono"/>
                        </a:rPr>
                        <a:t>]</a:t>
                      </a:r>
                      <a:endParaRPr sz="9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34343"/>
                    </a:solidFill>
                  </a:tcPr>
                </a:tc>
                <a:tc>
                  <a:txBody>
                    <a:bodyPr/>
                    <a:lstStyle/>
                    <a:p>
                      <a:pPr indent="0" lvl="0" marL="0" rtl="0" algn="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21.2s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34343"/>
                    </a:solidFill>
                  </a:tcPr>
                </a:tc>
                <a:tc>
                  <a:txBody>
                    <a:bodyPr/>
                    <a:lstStyle/>
                    <a:p>
                      <a:pPr indent="0" lvl="0" marL="0" rtl="0" algn="r">
                        <a:lnSpc>
                          <a:spcPct val="115000"/>
                        </a:lnSpc>
                        <a:spcBef>
                          <a:spcPts val="0"/>
                        </a:spcBef>
                        <a:spcAft>
                          <a:spcPts val="0"/>
                        </a:spcAft>
                        <a:buNone/>
                      </a:pPr>
                      <a:r>
                        <a:rPr b="1" lang="en" sz="1000">
                          <a:solidFill>
                            <a:srgbClr val="EA1756"/>
                          </a:solidFill>
                          <a:latin typeface="Noto Sans Mono"/>
                          <a:ea typeface="Noto Sans Mono"/>
                          <a:cs typeface="Noto Sans Mono"/>
                          <a:sym typeface="Noto Sans Mono"/>
                        </a:rPr>
                        <a:t>1.9</a:t>
                      </a:r>
                      <a:r>
                        <a:rPr lang="en" sz="1000">
                          <a:solidFill>
                            <a:srgbClr val="FFFFFF"/>
                          </a:solidFill>
                          <a:latin typeface="Noto Sans Mono"/>
                          <a:ea typeface="Noto Sans Mono"/>
                          <a:cs typeface="Noto Sans Mono"/>
                          <a:sym typeface="Noto Sans Mono"/>
                        </a:rPr>
                        <a:t>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34343"/>
                    </a:solidFill>
                  </a:tcPr>
                </a:tc>
              </a:tr>
              <a:tr h="586750">
                <a:tc>
                  <a:txBody>
                    <a:bodyPr/>
                    <a:lstStyle/>
                    <a:p>
                      <a:pPr indent="0" lvl="0" marL="0" rtl="0" algn="l">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 pa.compute.is_in</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34343"/>
                    </a:solidFill>
                  </a:tcPr>
                </a:tc>
                <a:tc>
                  <a:txBody>
                    <a:bodyPr/>
                    <a:lstStyle/>
                    <a:p>
                      <a:pPr indent="0" lvl="0" marL="0" rtl="0" algn="l">
                        <a:lnSpc>
                          <a:spcPct val="115000"/>
                        </a:lnSpc>
                        <a:spcBef>
                          <a:spcPts val="0"/>
                        </a:spcBef>
                        <a:spcAft>
                          <a:spcPts val="0"/>
                        </a:spcAft>
                        <a:buNone/>
                      </a:pPr>
                      <a:r>
                        <a:rPr lang="en" sz="900">
                          <a:solidFill>
                            <a:srgbClr val="FFFFFF"/>
                          </a:solidFill>
                          <a:latin typeface="Noto Sans Mono"/>
                          <a:ea typeface="Noto Sans Mono"/>
                          <a:cs typeface="Noto Sans Mono"/>
                          <a:sym typeface="Noto Sans Mono"/>
                        </a:rPr>
                        <a:t> subset = df[</a:t>
                      </a:r>
                      <a:r>
                        <a:rPr lang="en" sz="900">
                          <a:solidFill>
                            <a:srgbClr val="2A8587"/>
                          </a:solidFill>
                          <a:latin typeface="Noto Sans Mono"/>
                          <a:ea typeface="Noto Sans Mono"/>
                          <a:cs typeface="Noto Sans Mono"/>
                          <a:sym typeface="Noto Sans Mono"/>
                        </a:rPr>
                        <a:t>pa.compute.is_in(</a:t>
                      </a:r>
                      <a:r>
                        <a:rPr lang="en" sz="900">
                          <a:solidFill>
                            <a:srgbClr val="FFFFFF"/>
                          </a:solidFill>
                          <a:latin typeface="Noto Sans Mono"/>
                          <a:ea typeface="Noto Sans Mono"/>
                          <a:cs typeface="Noto Sans Mono"/>
                          <a:sym typeface="Noto Sans Mono"/>
                        </a:rPr>
                        <a:t>pa.array(df[“IDV_ID”]), </a:t>
                      </a:r>
                      <a:br>
                        <a:rPr lang="en" sz="900">
                          <a:solidFill>
                            <a:srgbClr val="FFFFFF"/>
                          </a:solidFill>
                          <a:latin typeface="Noto Sans Mono"/>
                          <a:ea typeface="Noto Sans Mono"/>
                          <a:cs typeface="Noto Sans Mono"/>
                          <a:sym typeface="Noto Sans Mono"/>
                        </a:rPr>
                      </a:br>
                      <a:r>
                        <a:rPr lang="en" sz="900">
                          <a:solidFill>
                            <a:srgbClr val="FFFFFF"/>
                          </a:solidFill>
                          <a:latin typeface="Noto Sans Mono"/>
                          <a:ea typeface="Noto Sans Mono"/>
                          <a:cs typeface="Noto Sans Mono"/>
                          <a:sym typeface="Noto Sans Mono"/>
                        </a:rPr>
                        <a:t>             pa.array(</a:t>
                      </a:r>
                      <a:r>
                        <a:rPr lang="en" sz="900">
                          <a:solidFill>
                            <a:srgbClr val="F1A438"/>
                          </a:solidFill>
                          <a:latin typeface="Noto Sans Mono"/>
                          <a:ea typeface="Noto Sans Mono"/>
                          <a:cs typeface="Noto Sans Mono"/>
                          <a:sym typeface="Noto Sans Mono"/>
                        </a:rPr>
                        <a:t>PEOPLE</a:t>
                      </a:r>
                      <a:r>
                        <a:rPr lang="en" sz="900">
                          <a:solidFill>
                            <a:srgbClr val="FFFFFF"/>
                          </a:solidFill>
                          <a:latin typeface="Noto Sans Mono"/>
                          <a:ea typeface="Noto Sans Mono"/>
                          <a:cs typeface="Noto Sans Mono"/>
                          <a:sym typeface="Noto Sans Mono"/>
                        </a:rPr>
                        <a:t>)</a:t>
                      </a:r>
                      <a:r>
                        <a:rPr lang="en" sz="900">
                          <a:solidFill>
                            <a:srgbClr val="2A8587"/>
                          </a:solidFill>
                          <a:latin typeface="Noto Sans Mono"/>
                          <a:ea typeface="Noto Sans Mono"/>
                          <a:cs typeface="Noto Sans Mono"/>
                          <a:sym typeface="Noto Sans Mono"/>
                        </a:rPr>
                        <a:t>)</a:t>
                      </a:r>
                      <a:r>
                        <a:rPr lang="en" sz="900">
                          <a:solidFill>
                            <a:srgbClr val="FFFFFF"/>
                          </a:solidFill>
                          <a:latin typeface="Noto Sans Mono"/>
                          <a:ea typeface="Noto Sans Mono"/>
                          <a:cs typeface="Noto Sans Mono"/>
                          <a:sym typeface="Noto Sans Mono"/>
                        </a:rPr>
                        <a:t>.to_pandas()]</a:t>
                      </a:r>
                      <a:endParaRPr sz="9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34343"/>
                    </a:solidFill>
                  </a:tcPr>
                </a:tc>
                <a:tc>
                  <a:txBody>
                    <a:bodyPr/>
                    <a:lstStyle/>
                    <a:p>
                      <a:pPr indent="0" lvl="0" marL="0" rtl="0" algn="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2.9s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34343"/>
                    </a:solidFill>
                  </a:tcPr>
                </a:tc>
              </a:tr>
            </a:tbl>
          </a:graphicData>
        </a:graphic>
      </p:graphicFrame>
      <p:sp>
        <p:nvSpPr>
          <p:cNvPr id="1111" name="Google Shape;1111;p119"/>
          <p:cNvSpPr txBox="1"/>
          <p:nvPr/>
        </p:nvSpPr>
        <p:spPr>
          <a:xfrm rot="5400000">
            <a:off x="7730950" y="3071150"/>
            <a:ext cx="19092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1756"/>
                </a:solidFill>
                <a:highlight>
                  <a:srgbClr val="EDC951"/>
                </a:highlight>
                <a:latin typeface="Noto Sans"/>
                <a:ea typeface="Noto Sans"/>
                <a:cs typeface="Noto Sans"/>
                <a:sym typeface="Noto Sans"/>
              </a:rPr>
              <a:t> 836x </a:t>
            </a:r>
            <a:r>
              <a:rPr lang="en">
                <a:solidFill>
                  <a:srgbClr val="EA1756"/>
                </a:solidFill>
                <a:latin typeface="Noto Sans Medium"/>
                <a:ea typeface="Noto Sans Medium"/>
                <a:cs typeface="Noto Sans Medium"/>
                <a:sym typeface="Noto Sans Medium"/>
              </a:rPr>
              <a:t>  Speed up</a:t>
            </a:r>
            <a:endParaRPr>
              <a:solidFill>
                <a:srgbClr val="EA1756"/>
              </a:solidFill>
              <a:latin typeface="Noto Sans Medium"/>
              <a:ea typeface="Noto Sans Medium"/>
              <a:cs typeface="Noto Sans Medium"/>
              <a:sym typeface="Noto Sans Medium"/>
            </a:endParaRPr>
          </a:p>
        </p:txBody>
      </p:sp>
      <p:cxnSp>
        <p:nvCxnSpPr>
          <p:cNvPr id="1112" name="Google Shape;1112;p119"/>
          <p:cNvCxnSpPr>
            <a:endCxn id="1111" idx="3"/>
          </p:cNvCxnSpPr>
          <p:nvPr/>
        </p:nvCxnSpPr>
        <p:spPr>
          <a:xfrm flipH="1" rot="10800000">
            <a:off x="8397850" y="4162850"/>
            <a:ext cx="287700" cy="245400"/>
          </a:xfrm>
          <a:prstGeom prst="curvedConnector2">
            <a:avLst/>
          </a:prstGeom>
          <a:noFill/>
          <a:ln cap="flat" cmpd="sng" w="19050">
            <a:solidFill>
              <a:srgbClr val="EA1756"/>
            </a:solidFill>
            <a:prstDash val="solid"/>
            <a:round/>
            <a:headEnd len="med" w="med" type="stealth"/>
            <a:tailEnd len="med" w="med" type="none"/>
          </a:ln>
        </p:spPr>
      </p:cxnSp>
      <p:cxnSp>
        <p:nvCxnSpPr>
          <p:cNvPr id="1113" name="Google Shape;1113;p119"/>
          <p:cNvCxnSpPr>
            <a:endCxn id="1111" idx="1"/>
          </p:cNvCxnSpPr>
          <p:nvPr/>
        </p:nvCxnSpPr>
        <p:spPr>
          <a:xfrm>
            <a:off x="8382550" y="1956650"/>
            <a:ext cx="303000" cy="297000"/>
          </a:xfrm>
          <a:prstGeom prst="curvedConnector2">
            <a:avLst/>
          </a:prstGeom>
          <a:noFill/>
          <a:ln cap="flat" cmpd="sng" w="19050">
            <a:solidFill>
              <a:srgbClr val="EA1756"/>
            </a:solidFill>
            <a:prstDash val="solid"/>
            <a:round/>
            <a:headEnd len="med" w="med" type="oval"/>
            <a:tailEnd len="med" w="med" type="none"/>
          </a:ln>
        </p:spPr>
      </p:cxnSp>
      <p:sp>
        <p:nvSpPr>
          <p:cNvPr id="1114" name="Google Shape;1114;p119"/>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II. Performance Enhancement</a:t>
            </a:r>
            <a:endParaRPr sz="1200">
              <a:solidFill>
                <a:srgbClr val="E50042"/>
              </a:solidFill>
              <a:latin typeface="Noto Sans"/>
              <a:ea typeface="Noto Sans"/>
              <a:cs typeface="Noto Sans"/>
              <a:sym typeface="Noto Sans"/>
            </a:endParaRPr>
          </a:p>
        </p:txBody>
      </p:sp>
      <p:sp>
        <p:nvSpPr>
          <p:cNvPr id="1115" name="Google Shape;1115;p119"/>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20"/>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21" name="Google Shape;1121;p120"/>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3-3. Extracting same subset</a:t>
            </a:r>
            <a:endParaRPr/>
          </a:p>
        </p:txBody>
      </p:sp>
      <p:sp>
        <p:nvSpPr>
          <p:cNvPr id="1122" name="Google Shape;1122;p120"/>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latin typeface="Nanum Gothic Coding"/>
                <a:ea typeface="Nanum Gothic Coding"/>
                <a:cs typeface="Nanum Gothic Coding"/>
                <a:sym typeface="Nanum Gothic Coding"/>
              </a:rPr>
              <a:t>pd.DataFrame</a:t>
            </a:r>
            <a:r>
              <a:rPr lang="en">
                <a:latin typeface="Nanum Gothic Coding"/>
                <a:ea typeface="Nanum Gothic Coding"/>
                <a:cs typeface="Nanum Gothic Coding"/>
                <a:sym typeface="Nanum Gothic Coding"/>
              </a:rPr>
              <a:t>.merge</a:t>
            </a:r>
            <a:r>
              <a:rPr lang="en"/>
              <a:t> was the </a:t>
            </a:r>
            <a:r>
              <a:rPr lang="en"/>
              <a:t>fastest method in </a:t>
            </a:r>
            <a:r>
              <a:rPr i="1" lang="en"/>
              <a:t>Pandas 0.24.2</a:t>
            </a:r>
            <a:endParaRPr i="1"/>
          </a:p>
          <a:p>
            <a:pPr indent="-330200" lvl="0" marL="457200" rtl="0" algn="l">
              <a:spcBef>
                <a:spcPts val="0"/>
              </a:spcBef>
              <a:spcAft>
                <a:spcPts val="0"/>
              </a:spcAft>
              <a:buSzPts val="1600"/>
              <a:buChar char="●"/>
            </a:pPr>
            <a:r>
              <a:rPr lang="en"/>
              <a:t>Overall improvement on all methods in </a:t>
            </a:r>
            <a:r>
              <a:rPr i="1" lang="en"/>
              <a:t>Pandas 2.0.3</a:t>
            </a:r>
            <a:endParaRPr i="1"/>
          </a:p>
        </p:txBody>
      </p:sp>
      <p:pic>
        <p:nvPicPr>
          <p:cNvPr id="1123" name="Google Shape;1123;p120" title="Time comparison of filtering operations"/>
          <p:cNvPicPr preferRelativeResize="0"/>
          <p:nvPr/>
        </p:nvPicPr>
        <p:blipFill rotWithShape="1">
          <a:blip r:embed="rId3">
            <a:alphaModFix/>
          </a:blip>
          <a:srcRect b="0" l="35300" r="0" t="12002"/>
          <a:stretch/>
        </p:blipFill>
        <p:spPr>
          <a:xfrm>
            <a:off x="3115275" y="2054525"/>
            <a:ext cx="3443751" cy="2900050"/>
          </a:xfrm>
          <a:prstGeom prst="rect">
            <a:avLst/>
          </a:prstGeom>
          <a:noFill/>
          <a:ln>
            <a:noFill/>
          </a:ln>
        </p:spPr>
      </p:pic>
      <p:sp>
        <p:nvSpPr>
          <p:cNvPr id="1124" name="Google Shape;1124;p120"/>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II. Performance Enhancement</a:t>
            </a:r>
            <a:endParaRPr sz="1200">
              <a:solidFill>
                <a:srgbClr val="E50042"/>
              </a:solidFill>
              <a:latin typeface="Noto Sans"/>
              <a:ea typeface="Noto Sans"/>
              <a:cs typeface="Noto Sans"/>
              <a:sym typeface="Noto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21"/>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30" name="Google Shape;1130;p121"/>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3-4. Increment Memory while extraction</a:t>
            </a:r>
            <a:endParaRPr/>
          </a:p>
        </p:txBody>
      </p:sp>
      <p:sp>
        <p:nvSpPr>
          <p:cNvPr id="1131" name="Google Shape;1131;p121"/>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Pandas’ built-in operations became memory-stable in version 2.0.3</a:t>
            </a:r>
            <a:endParaRPr/>
          </a:p>
        </p:txBody>
      </p:sp>
      <p:pic>
        <p:nvPicPr>
          <p:cNvPr id="1132" name="Google Shape;1132;p121" title="Increment memory of filtering operations in Pandas 2.0.3"/>
          <p:cNvPicPr preferRelativeResize="0"/>
          <p:nvPr/>
        </p:nvPicPr>
        <p:blipFill rotWithShape="1">
          <a:blip r:embed="rId3">
            <a:alphaModFix/>
          </a:blip>
          <a:srcRect b="0" l="0" r="0" t="13134"/>
          <a:stretch/>
        </p:blipFill>
        <p:spPr>
          <a:xfrm>
            <a:off x="1889500" y="1659825"/>
            <a:ext cx="5789450" cy="3110825"/>
          </a:xfrm>
          <a:prstGeom prst="rect">
            <a:avLst/>
          </a:prstGeom>
          <a:noFill/>
          <a:ln>
            <a:noFill/>
          </a:ln>
        </p:spPr>
      </p:pic>
      <p:sp>
        <p:nvSpPr>
          <p:cNvPr id="1133" name="Google Shape;1133;p121"/>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II. Performance Enhancement</a:t>
            </a:r>
            <a:endParaRPr sz="1200">
              <a:solidFill>
                <a:srgbClr val="E50042"/>
              </a:solidFill>
              <a:latin typeface="Noto Sans"/>
              <a:ea typeface="Noto Sans"/>
              <a:cs typeface="Noto Sans"/>
              <a:sym typeface="Noto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22"/>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A pattern that allows methods to be chained by returning an object</a:t>
            </a:r>
            <a:endParaRPr>
              <a:latin typeface="Nanum Gothic Coding"/>
              <a:ea typeface="Nanum Gothic Coding"/>
              <a:cs typeface="Nanum Gothic Coding"/>
              <a:sym typeface="Nanum Gothic Coding"/>
            </a:endParaRPr>
          </a:p>
        </p:txBody>
      </p:sp>
      <p:sp>
        <p:nvSpPr>
          <p:cNvPr id="1139" name="Google Shape;1139;p122"/>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III. Method Chaining</a:t>
            </a:r>
            <a:endParaRPr/>
          </a:p>
        </p:txBody>
      </p:sp>
      <p:sp>
        <p:nvSpPr>
          <p:cNvPr id="1140" name="Google Shape;1140;p122"/>
          <p:cNvSpPr txBox="1"/>
          <p:nvPr>
            <p:ph idx="4294967295" type="sldNum"/>
          </p:nvPr>
        </p:nvSpPr>
        <p:spPr>
          <a:xfrm>
            <a:off x="8548325" y="4893687"/>
            <a:ext cx="548700" cy="15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41" name="Google Shape;1141;p122"/>
          <p:cNvSpPr/>
          <p:nvPr/>
        </p:nvSpPr>
        <p:spPr>
          <a:xfrm>
            <a:off x="765089" y="2021708"/>
            <a:ext cx="3539400" cy="2159100"/>
          </a:xfrm>
          <a:prstGeom prst="roundRect">
            <a:avLst>
              <a:gd fmla="val 3433" name="adj"/>
            </a:avLst>
          </a:prstGeom>
          <a:solidFill>
            <a:srgbClr val="F2F2F2"/>
          </a:solidFill>
          <a:ln cap="flat" cmpd="sng" w="19050">
            <a:solidFill>
              <a:srgbClr val="D8D8D8"/>
            </a:solidFill>
            <a:prstDash val="solid"/>
            <a:miter lim="400000"/>
            <a:headEnd len="sm" w="sm" type="none"/>
            <a:tailEnd len="sm" w="sm" type="none"/>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Arial"/>
              <a:ea typeface="Arial"/>
              <a:cs typeface="Arial"/>
              <a:sym typeface="Arial"/>
            </a:endParaRPr>
          </a:p>
        </p:txBody>
      </p:sp>
      <p:sp>
        <p:nvSpPr>
          <p:cNvPr id="1142" name="Google Shape;1142;p122"/>
          <p:cNvSpPr txBox="1"/>
          <p:nvPr/>
        </p:nvSpPr>
        <p:spPr>
          <a:xfrm>
            <a:off x="874414" y="2475008"/>
            <a:ext cx="3130800" cy="12525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000000"/>
              </a:buClr>
              <a:buSzPts val="3200"/>
              <a:buFont typeface="Arial"/>
              <a:buNone/>
            </a:pPr>
            <a:r>
              <a:rPr i="0" lang="en" sz="1200" u="none" cap="none" strike="noStrike">
                <a:solidFill>
                  <a:srgbClr val="000000"/>
                </a:solidFill>
                <a:latin typeface="Nanum Gothic Coding"/>
                <a:ea typeface="Nanum Gothic Coding"/>
                <a:cs typeface="Nanum Gothic Coding"/>
                <a:sym typeface="Nanum Gothic Coding"/>
              </a:rPr>
              <a:t>jack_jill = JackAndJill()</a:t>
            </a:r>
            <a:endParaRPr sz="100">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3200"/>
              <a:buFont typeface="Arial"/>
              <a:buNone/>
            </a:pPr>
            <a:r>
              <a:rPr i="0" lang="en" sz="1200" u="none" cap="none" strike="noStrike">
                <a:solidFill>
                  <a:srgbClr val="000000"/>
                </a:solidFill>
                <a:latin typeface="Nanum Gothic Coding"/>
                <a:ea typeface="Nanum Gothic Coding"/>
                <a:cs typeface="Nanum Gothic Coding"/>
                <a:sym typeface="Nanum Gothic Coding"/>
              </a:rPr>
              <a:t>on_hill = </a:t>
            </a:r>
            <a:r>
              <a:rPr i="0" lang="en" sz="1200" u="none" cap="none" strike="noStrike">
                <a:solidFill>
                  <a:srgbClr val="006AB0"/>
                </a:solidFill>
                <a:latin typeface="Nanum Gothic Coding"/>
                <a:ea typeface="Nanum Gothic Coding"/>
                <a:cs typeface="Nanum Gothic Coding"/>
                <a:sym typeface="Nanum Gothic Coding"/>
              </a:rPr>
              <a:t>went_up</a:t>
            </a:r>
            <a:r>
              <a:rPr i="0" lang="en" sz="1200" u="none" cap="none" strike="noStrike">
                <a:solidFill>
                  <a:srgbClr val="000000"/>
                </a:solidFill>
                <a:latin typeface="Nanum Gothic Coding"/>
                <a:ea typeface="Nanum Gothic Coding"/>
                <a:cs typeface="Nanum Gothic Coding"/>
                <a:sym typeface="Nanum Gothic Coding"/>
              </a:rPr>
              <a:t>(jack_jill, 'hill')</a:t>
            </a:r>
            <a:endParaRPr sz="100">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3200"/>
              <a:buFont typeface="Arial"/>
              <a:buNone/>
            </a:pPr>
            <a:r>
              <a:rPr i="0" lang="en" sz="1200" u="none" cap="none" strike="noStrike">
                <a:solidFill>
                  <a:srgbClr val="000000"/>
                </a:solidFill>
                <a:latin typeface="Nanum Gothic Coding"/>
                <a:ea typeface="Nanum Gothic Coding"/>
                <a:cs typeface="Nanum Gothic Coding"/>
                <a:sym typeface="Nanum Gothic Coding"/>
              </a:rPr>
              <a:t>with_water = </a:t>
            </a:r>
            <a:r>
              <a:rPr i="0" lang="en" sz="1200" u="none" cap="none" strike="noStrike">
                <a:solidFill>
                  <a:srgbClr val="006AB0"/>
                </a:solidFill>
                <a:latin typeface="Nanum Gothic Coding"/>
                <a:ea typeface="Nanum Gothic Coding"/>
                <a:cs typeface="Nanum Gothic Coding"/>
                <a:sym typeface="Nanum Gothic Coding"/>
              </a:rPr>
              <a:t>fetch</a:t>
            </a:r>
            <a:r>
              <a:rPr i="0" lang="en" sz="1200" u="none" cap="none" strike="noStrike">
                <a:solidFill>
                  <a:srgbClr val="000000"/>
                </a:solidFill>
                <a:latin typeface="Nanum Gothic Coding"/>
                <a:ea typeface="Nanum Gothic Coding"/>
                <a:cs typeface="Nanum Gothic Coding"/>
                <a:sym typeface="Nanum Gothic Coding"/>
              </a:rPr>
              <a:t>(on_hill, 'water')</a:t>
            </a:r>
            <a:endParaRPr sz="100">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3200"/>
              <a:buFont typeface="Arial"/>
              <a:buNone/>
            </a:pPr>
            <a:r>
              <a:rPr i="0" lang="en" sz="1200" u="none" cap="none" strike="noStrike">
                <a:solidFill>
                  <a:srgbClr val="000000"/>
                </a:solidFill>
                <a:latin typeface="Nanum Gothic Coding"/>
                <a:ea typeface="Nanum Gothic Coding"/>
                <a:cs typeface="Nanum Gothic Coding"/>
                <a:sym typeface="Nanum Gothic Coding"/>
              </a:rPr>
              <a:t>fallen = </a:t>
            </a:r>
            <a:r>
              <a:rPr i="0" lang="en" sz="1200" u="none" cap="none" strike="noStrike">
                <a:solidFill>
                  <a:srgbClr val="006AB0"/>
                </a:solidFill>
                <a:latin typeface="Nanum Gothic Coding"/>
                <a:ea typeface="Nanum Gothic Coding"/>
                <a:cs typeface="Nanum Gothic Coding"/>
                <a:sym typeface="Nanum Gothic Coding"/>
              </a:rPr>
              <a:t>fell_down</a:t>
            </a:r>
            <a:r>
              <a:rPr i="0" lang="en" sz="1200" u="none" cap="none" strike="noStrike">
                <a:solidFill>
                  <a:srgbClr val="000000"/>
                </a:solidFill>
                <a:latin typeface="Nanum Gothic Coding"/>
                <a:ea typeface="Nanum Gothic Coding"/>
                <a:cs typeface="Nanum Gothic Coding"/>
                <a:sym typeface="Nanum Gothic Coding"/>
              </a:rPr>
              <a:t>(with_water, jack')</a:t>
            </a:r>
            <a:endParaRPr sz="100">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3200"/>
              <a:buFont typeface="Arial"/>
              <a:buNone/>
            </a:pPr>
            <a:r>
              <a:rPr i="0" lang="en" sz="1200" u="none" cap="none" strike="noStrike">
                <a:solidFill>
                  <a:srgbClr val="000000"/>
                </a:solidFill>
                <a:latin typeface="Nanum Gothic Coding"/>
                <a:ea typeface="Nanum Gothic Coding"/>
                <a:cs typeface="Nanum Gothic Coding"/>
                <a:sym typeface="Nanum Gothic Coding"/>
              </a:rPr>
              <a:t>broken = </a:t>
            </a:r>
            <a:r>
              <a:rPr i="0" lang="en" sz="1200" u="none" cap="none" strike="noStrike">
                <a:solidFill>
                  <a:srgbClr val="006AB0"/>
                </a:solidFill>
                <a:latin typeface="Nanum Gothic Coding"/>
                <a:ea typeface="Nanum Gothic Coding"/>
                <a:cs typeface="Nanum Gothic Coding"/>
                <a:sym typeface="Nanum Gothic Coding"/>
              </a:rPr>
              <a:t>broke</a:t>
            </a:r>
            <a:r>
              <a:rPr i="0" lang="en" sz="1200" u="none" cap="none" strike="noStrike">
                <a:solidFill>
                  <a:srgbClr val="000000"/>
                </a:solidFill>
                <a:latin typeface="Nanum Gothic Coding"/>
                <a:ea typeface="Nanum Gothic Coding"/>
                <a:cs typeface="Nanum Gothic Coding"/>
                <a:sym typeface="Nanum Gothic Coding"/>
              </a:rPr>
              <a:t>(fallen, 'jack')</a:t>
            </a:r>
            <a:endParaRPr sz="100">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3200"/>
              <a:buFont typeface="Arial"/>
              <a:buNone/>
            </a:pPr>
            <a:r>
              <a:rPr i="0" lang="en" sz="1200" u="none" cap="none" strike="noStrike">
                <a:solidFill>
                  <a:srgbClr val="000000"/>
                </a:solidFill>
                <a:latin typeface="Nanum Gothic Coding"/>
                <a:ea typeface="Nanum Gothic Coding"/>
                <a:cs typeface="Nanum Gothic Coding"/>
                <a:sym typeface="Nanum Gothic Coding"/>
              </a:rPr>
              <a:t>after = </a:t>
            </a:r>
            <a:r>
              <a:rPr i="0" lang="en" sz="1200" u="none" cap="none" strike="noStrike">
                <a:solidFill>
                  <a:srgbClr val="006AB0"/>
                </a:solidFill>
                <a:latin typeface="Nanum Gothic Coding"/>
                <a:ea typeface="Nanum Gothic Coding"/>
                <a:cs typeface="Nanum Gothic Coding"/>
                <a:sym typeface="Nanum Gothic Coding"/>
              </a:rPr>
              <a:t>tmple_after</a:t>
            </a:r>
            <a:r>
              <a:rPr i="0" lang="en" sz="1200" u="none" cap="none" strike="noStrike">
                <a:solidFill>
                  <a:srgbClr val="000000"/>
                </a:solidFill>
                <a:latin typeface="Nanum Gothic Coding"/>
                <a:ea typeface="Nanum Gothic Coding"/>
                <a:cs typeface="Nanum Gothic Coding"/>
                <a:sym typeface="Nanum Gothic Coding"/>
              </a:rPr>
              <a:t>(broken, 'jill')</a:t>
            </a:r>
            <a:endParaRPr sz="100">
              <a:latin typeface="Nanum Gothic Coding"/>
              <a:ea typeface="Nanum Gothic Coding"/>
              <a:cs typeface="Nanum Gothic Coding"/>
              <a:sym typeface="Nanum Gothic Coding"/>
            </a:endParaRPr>
          </a:p>
        </p:txBody>
      </p:sp>
      <p:sp>
        <p:nvSpPr>
          <p:cNvPr id="1143" name="Google Shape;1143;p122"/>
          <p:cNvSpPr/>
          <p:nvPr/>
        </p:nvSpPr>
        <p:spPr>
          <a:xfrm>
            <a:off x="765089" y="2021717"/>
            <a:ext cx="1610400" cy="283800"/>
          </a:xfrm>
          <a:prstGeom prst="rect">
            <a:avLst/>
          </a:prstGeom>
          <a:solidFill>
            <a:srgbClr val="3F3F3F"/>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000"/>
              <a:buFont typeface="Arial"/>
              <a:buNone/>
            </a:pPr>
            <a:r>
              <a:rPr b="1" i="0" lang="en" sz="1200" u="none" cap="none" strike="noStrike">
                <a:solidFill>
                  <a:srgbClr val="FFFFFF"/>
                </a:solidFill>
                <a:latin typeface="Noto Sans Mono"/>
                <a:ea typeface="Noto Sans Mono"/>
                <a:cs typeface="Noto Sans Mono"/>
                <a:sym typeface="Noto Sans Mono"/>
              </a:rPr>
              <a:t>일반적인 방법</a:t>
            </a:r>
            <a:endParaRPr b="1" sz="100">
              <a:latin typeface="Noto Sans Mono"/>
              <a:ea typeface="Noto Sans Mono"/>
              <a:cs typeface="Noto Sans Mono"/>
              <a:sym typeface="Noto Sans Mono"/>
            </a:endParaRPr>
          </a:p>
        </p:txBody>
      </p:sp>
      <p:sp>
        <p:nvSpPr>
          <p:cNvPr id="1144" name="Google Shape;1144;p122"/>
          <p:cNvSpPr/>
          <p:nvPr/>
        </p:nvSpPr>
        <p:spPr>
          <a:xfrm>
            <a:off x="4899389" y="2021717"/>
            <a:ext cx="3539400" cy="2159100"/>
          </a:xfrm>
          <a:prstGeom prst="roundRect">
            <a:avLst>
              <a:gd fmla="val 3433" name="adj"/>
            </a:avLst>
          </a:prstGeom>
          <a:solidFill>
            <a:srgbClr val="F2F2F2"/>
          </a:solidFill>
          <a:ln cap="flat" cmpd="sng" w="19050">
            <a:solidFill>
              <a:srgbClr val="D8D8D8"/>
            </a:solidFill>
            <a:prstDash val="solid"/>
            <a:miter lim="400000"/>
            <a:headEnd len="sm" w="sm" type="none"/>
            <a:tailEnd len="sm" w="sm" type="none"/>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SzPts val="3000"/>
              <a:buFont typeface="Arial"/>
              <a:buNone/>
            </a:pPr>
            <a:r>
              <a:t/>
            </a:r>
            <a:endParaRPr i="0" sz="1700" u="none" cap="none" strike="noStrike">
              <a:solidFill>
                <a:srgbClr val="FFFFFF"/>
              </a:solidFill>
              <a:latin typeface="Noto Sans Mono"/>
              <a:ea typeface="Noto Sans Mono"/>
              <a:cs typeface="Noto Sans Mono"/>
              <a:sym typeface="Noto Sans Mono"/>
            </a:endParaRPr>
          </a:p>
        </p:txBody>
      </p:sp>
      <p:sp>
        <p:nvSpPr>
          <p:cNvPr id="1145" name="Google Shape;1145;p122"/>
          <p:cNvSpPr/>
          <p:nvPr/>
        </p:nvSpPr>
        <p:spPr>
          <a:xfrm>
            <a:off x="4899389" y="2021717"/>
            <a:ext cx="1610400" cy="283800"/>
          </a:xfrm>
          <a:prstGeom prst="rect">
            <a:avLst/>
          </a:prstGeom>
          <a:solidFill>
            <a:srgbClr val="D8255A"/>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3000"/>
              <a:buFont typeface="Arial"/>
              <a:buNone/>
            </a:pPr>
            <a:r>
              <a:rPr b="1" i="0" lang="en" sz="1200" u="none" cap="none" strike="noStrike">
                <a:solidFill>
                  <a:srgbClr val="FFFFFF"/>
                </a:solidFill>
                <a:latin typeface="Noto Sans Mono"/>
                <a:ea typeface="Noto Sans Mono"/>
                <a:cs typeface="Noto Sans Mono"/>
                <a:sym typeface="Noto Sans Mono"/>
              </a:rPr>
              <a:t>Method Chaining</a:t>
            </a:r>
            <a:endParaRPr b="1" i="0" sz="1200" u="none" cap="none" strike="noStrike">
              <a:solidFill>
                <a:srgbClr val="FFFFFF"/>
              </a:solidFill>
              <a:latin typeface="Noto Sans Mono"/>
              <a:ea typeface="Noto Sans Mono"/>
              <a:cs typeface="Noto Sans Mono"/>
              <a:sym typeface="Noto Sans Mono"/>
            </a:endParaRPr>
          </a:p>
        </p:txBody>
      </p:sp>
      <p:sp>
        <p:nvSpPr>
          <p:cNvPr id="1146" name="Google Shape;1146;p122"/>
          <p:cNvSpPr txBox="1"/>
          <p:nvPr/>
        </p:nvSpPr>
        <p:spPr>
          <a:xfrm>
            <a:off x="5103689" y="2451730"/>
            <a:ext cx="3130800" cy="1621800"/>
          </a:xfrm>
          <a:prstGeom prst="rect">
            <a:avLst/>
          </a:prstGeom>
          <a:noFill/>
          <a:ln>
            <a:noFill/>
          </a:ln>
        </p:spPr>
        <p:txBody>
          <a:bodyPr anchorCtr="0" anchor="ctr" bIns="71425" lIns="71425" spcFirstLastPara="1" rIns="71425" wrap="square" tIns="71425">
            <a:spAutoFit/>
          </a:bodyPr>
          <a:lstStyle/>
          <a:p>
            <a:pPr indent="0" lvl="0" marL="0" marR="0" rtl="0" algn="l">
              <a:lnSpc>
                <a:spcPct val="100000"/>
              </a:lnSpc>
              <a:spcBef>
                <a:spcPts val="0"/>
              </a:spcBef>
              <a:spcAft>
                <a:spcPts val="0"/>
              </a:spcAft>
              <a:buClr>
                <a:srgbClr val="000000"/>
              </a:buClr>
              <a:buSzPts val="3200"/>
              <a:buFont typeface="Arial"/>
              <a:buNone/>
            </a:pPr>
            <a:r>
              <a:rPr i="0" lang="en" sz="1200" u="none" cap="none" strike="noStrike">
                <a:solidFill>
                  <a:srgbClr val="000000"/>
                </a:solidFill>
                <a:latin typeface="Nanum Gothic Coding"/>
                <a:ea typeface="Nanum Gothic Coding"/>
                <a:cs typeface="Nanum Gothic Coding"/>
                <a:sym typeface="Nanum Gothic Coding"/>
              </a:rPr>
              <a:t>jack_jill = JackAndJill()</a:t>
            </a:r>
            <a:endParaRPr sz="100">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3200"/>
              <a:buFont typeface="Arial"/>
              <a:buNone/>
            </a:pPr>
            <a:r>
              <a:rPr i="0" lang="en" sz="1200" u="none" cap="none" strike="noStrike">
                <a:solidFill>
                  <a:srgbClr val="000000"/>
                </a:solidFill>
                <a:latin typeface="Nanum Gothic Coding"/>
                <a:ea typeface="Nanum Gothic Coding"/>
                <a:cs typeface="Nanum Gothic Coding"/>
                <a:sym typeface="Nanum Gothic Coding"/>
              </a:rPr>
              <a:t>after = (jack_jill</a:t>
            </a:r>
            <a:endParaRPr i="0" sz="1200" u="none" cap="none" strike="noStrike">
              <a:solidFill>
                <a:srgbClr val="000000"/>
              </a:solidFill>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3200"/>
              <a:buFont typeface="Arial"/>
              <a:buNone/>
            </a:pPr>
            <a:r>
              <a:rPr i="0" lang="en" sz="1200" u="none" cap="none" strike="noStrike">
                <a:solidFill>
                  <a:srgbClr val="000000"/>
                </a:solidFill>
                <a:latin typeface="Nanum Gothic Coding"/>
                <a:ea typeface="Nanum Gothic Coding"/>
                <a:cs typeface="Nanum Gothic Coding"/>
                <a:sym typeface="Nanum Gothic Coding"/>
              </a:rPr>
              <a:t>            </a:t>
            </a:r>
            <a:r>
              <a:rPr i="0" lang="en" sz="1200" u="none" cap="none" strike="noStrike">
                <a:solidFill>
                  <a:srgbClr val="E50042"/>
                </a:solidFill>
                <a:latin typeface="Nanum Gothic Coding"/>
                <a:ea typeface="Nanum Gothic Coding"/>
                <a:cs typeface="Nanum Gothic Coding"/>
                <a:sym typeface="Nanum Gothic Coding"/>
              </a:rPr>
              <a:t>.went_up</a:t>
            </a:r>
            <a:r>
              <a:rPr i="0" lang="en" sz="1200" u="none" cap="none" strike="noStrike">
                <a:solidFill>
                  <a:srgbClr val="000000"/>
                </a:solidFill>
                <a:latin typeface="Nanum Gothic Coding"/>
                <a:ea typeface="Nanum Gothic Coding"/>
                <a:cs typeface="Nanum Gothic Coding"/>
                <a:sym typeface="Nanum Gothic Coding"/>
              </a:rPr>
              <a:t>("hill")</a:t>
            </a:r>
            <a:endParaRPr sz="100">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3200"/>
              <a:buFont typeface="Arial"/>
              <a:buNone/>
            </a:pPr>
            <a:r>
              <a:rPr i="0" lang="en" sz="1200" u="none" cap="none" strike="noStrike">
                <a:solidFill>
                  <a:srgbClr val="000000"/>
                </a:solidFill>
                <a:latin typeface="Nanum Gothic Coding"/>
                <a:ea typeface="Nanum Gothic Coding"/>
                <a:cs typeface="Nanum Gothic Coding"/>
                <a:sym typeface="Nanum Gothic Coding"/>
              </a:rPr>
              <a:t>            </a:t>
            </a:r>
            <a:r>
              <a:rPr i="0" lang="en" sz="1200" u="none" cap="none" strike="noStrike">
                <a:solidFill>
                  <a:srgbClr val="E50042"/>
                </a:solidFill>
                <a:latin typeface="Nanum Gothic Coding"/>
                <a:ea typeface="Nanum Gothic Coding"/>
                <a:cs typeface="Nanum Gothic Coding"/>
                <a:sym typeface="Nanum Gothic Coding"/>
              </a:rPr>
              <a:t>.fetch</a:t>
            </a:r>
            <a:r>
              <a:rPr i="0" lang="en" sz="1200" u="none" cap="none" strike="noStrike">
                <a:solidFill>
                  <a:srgbClr val="000000"/>
                </a:solidFill>
                <a:latin typeface="Nanum Gothic Coding"/>
                <a:ea typeface="Nanum Gothic Coding"/>
                <a:cs typeface="Nanum Gothic Coding"/>
                <a:sym typeface="Nanum Gothic Coding"/>
              </a:rPr>
              <a:t>("water")</a:t>
            </a:r>
            <a:endParaRPr sz="100">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3200"/>
              <a:buFont typeface="Arial"/>
              <a:buNone/>
            </a:pPr>
            <a:r>
              <a:rPr i="0" lang="en" sz="1200" u="none" cap="none" strike="noStrike">
                <a:solidFill>
                  <a:srgbClr val="000000"/>
                </a:solidFill>
                <a:latin typeface="Nanum Gothic Coding"/>
                <a:ea typeface="Nanum Gothic Coding"/>
                <a:cs typeface="Nanum Gothic Coding"/>
                <a:sym typeface="Nanum Gothic Coding"/>
              </a:rPr>
              <a:t>            </a:t>
            </a:r>
            <a:r>
              <a:rPr i="0" lang="en" sz="1200" u="none" cap="none" strike="noStrike">
                <a:solidFill>
                  <a:srgbClr val="E50042"/>
                </a:solidFill>
                <a:latin typeface="Nanum Gothic Coding"/>
                <a:ea typeface="Nanum Gothic Coding"/>
                <a:cs typeface="Nanum Gothic Coding"/>
                <a:sym typeface="Nanum Gothic Coding"/>
              </a:rPr>
              <a:t>.fell_down</a:t>
            </a:r>
            <a:r>
              <a:rPr i="0" lang="en" sz="1200" u="none" cap="none" strike="noStrike">
                <a:solidFill>
                  <a:srgbClr val="000000"/>
                </a:solidFill>
                <a:latin typeface="Nanum Gothic Coding"/>
                <a:ea typeface="Nanum Gothic Coding"/>
                <a:cs typeface="Nanum Gothic Coding"/>
                <a:sym typeface="Nanum Gothic Coding"/>
              </a:rPr>
              <a:t>("jack")</a:t>
            </a:r>
            <a:endParaRPr sz="100">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3200"/>
              <a:buFont typeface="Arial"/>
              <a:buNone/>
            </a:pPr>
            <a:r>
              <a:rPr i="0" lang="en" sz="1200" u="none" cap="none" strike="noStrike">
                <a:solidFill>
                  <a:srgbClr val="000000"/>
                </a:solidFill>
                <a:latin typeface="Nanum Gothic Coding"/>
                <a:ea typeface="Nanum Gothic Coding"/>
                <a:cs typeface="Nanum Gothic Coding"/>
                <a:sym typeface="Nanum Gothic Coding"/>
              </a:rPr>
              <a:t>            </a:t>
            </a:r>
            <a:r>
              <a:rPr i="0" lang="en" sz="1200" u="none" cap="none" strike="noStrike">
                <a:solidFill>
                  <a:srgbClr val="E50042"/>
                </a:solidFill>
                <a:latin typeface="Nanum Gothic Coding"/>
                <a:ea typeface="Nanum Gothic Coding"/>
                <a:cs typeface="Nanum Gothic Coding"/>
                <a:sym typeface="Nanum Gothic Coding"/>
              </a:rPr>
              <a:t>.broke</a:t>
            </a:r>
            <a:r>
              <a:rPr i="0" lang="en" sz="1200" u="none" cap="none" strike="noStrike">
                <a:solidFill>
                  <a:srgbClr val="000000"/>
                </a:solidFill>
                <a:latin typeface="Nanum Gothic Coding"/>
                <a:ea typeface="Nanum Gothic Coding"/>
                <a:cs typeface="Nanum Gothic Coding"/>
                <a:sym typeface="Nanum Gothic Coding"/>
              </a:rPr>
              <a:t>("crown")</a:t>
            </a:r>
            <a:endParaRPr sz="100">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3200"/>
              <a:buFont typeface="Arial"/>
              <a:buNone/>
            </a:pPr>
            <a:r>
              <a:rPr i="0" lang="en" sz="1200" u="none" cap="none" strike="noStrike">
                <a:solidFill>
                  <a:srgbClr val="000000"/>
                </a:solidFill>
                <a:latin typeface="Nanum Gothic Coding"/>
                <a:ea typeface="Nanum Gothic Coding"/>
                <a:cs typeface="Nanum Gothic Coding"/>
                <a:sym typeface="Nanum Gothic Coding"/>
              </a:rPr>
              <a:t>            </a:t>
            </a:r>
            <a:r>
              <a:rPr i="0" lang="en" sz="1200" u="none" cap="none" strike="noStrike">
                <a:solidFill>
                  <a:srgbClr val="E50042"/>
                </a:solidFill>
                <a:latin typeface="Nanum Gothic Coding"/>
                <a:ea typeface="Nanum Gothic Coding"/>
                <a:cs typeface="Nanum Gothic Coding"/>
                <a:sym typeface="Nanum Gothic Coding"/>
              </a:rPr>
              <a:t>.tumble_after</a:t>
            </a:r>
            <a:r>
              <a:rPr i="0" lang="en" sz="1200" u="none" cap="none" strike="noStrike">
                <a:solidFill>
                  <a:srgbClr val="000000"/>
                </a:solidFill>
                <a:latin typeface="Nanum Gothic Coding"/>
                <a:ea typeface="Nanum Gothic Coding"/>
                <a:cs typeface="Nanum Gothic Coding"/>
                <a:sym typeface="Nanum Gothic Coding"/>
              </a:rPr>
              <a:t>("jill")</a:t>
            </a:r>
            <a:endParaRPr sz="100">
              <a:latin typeface="Nanum Gothic Coding"/>
              <a:ea typeface="Nanum Gothic Coding"/>
              <a:cs typeface="Nanum Gothic Coding"/>
              <a:sym typeface="Nanum Gothic Coding"/>
            </a:endParaRPr>
          </a:p>
          <a:p>
            <a:pPr indent="0" lvl="0" marL="0" marR="0" rtl="0" algn="l">
              <a:lnSpc>
                <a:spcPct val="100000"/>
              </a:lnSpc>
              <a:spcBef>
                <a:spcPts val="0"/>
              </a:spcBef>
              <a:spcAft>
                <a:spcPts val="0"/>
              </a:spcAft>
              <a:buClr>
                <a:srgbClr val="000000"/>
              </a:buClr>
              <a:buSzPts val="3200"/>
              <a:buFont typeface="Arial"/>
              <a:buNone/>
            </a:pPr>
            <a:r>
              <a:rPr i="0" lang="en" sz="1200" u="none" cap="none" strike="noStrike">
                <a:solidFill>
                  <a:srgbClr val="000000"/>
                </a:solidFill>
                <a:latin typeface="Nanum Gothic Coding"/>
                <a:ea typeface="Nanum Gothic Coding"/>
                <a:cs typeface="Nanum Gothic Coding"/>
                <a:sym typeface="Nanum Gothic Coding"/>
              </a:rPr>
              <a:t>        )</a:t>
            </a:r>
            <a:endParaRPr i="0" sz="1200" u="none" cap="none" strike="noStrike">
              <a:solidFill>
                <a:srgbClr val="000000"/>
              </a:solidFill>
              <a:latin typeface="Nanum Gothic Coding"/>
              <a:ea typeface="Nanum Gothic Coding"/>
              <a:cs typeface="Nanum Gothic Coding"/>
              <a:sym typeface="Nanum Gothic Coding"/>
            </a:endParaRPr>
          </a:p>
        </p:txBody>
      </p:sp>
      <p:sp>
        <p:nvSpPr>
          <p:cNvPr id="1147" name="Google Shape;1147;p122"/>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III. Method Chaining</a:t>
            </a:r>
            <a:endParaRPr sz="1200">
              <a:solidFill>
                <a:srgbClr val="E50042"/>
              </a:solidFill>
              <a:latin typeface="Noto Sans"/>
              <a:ea typeface="Noto Sans"/>
              <a:cs typeface="Noto Sans"/>
              <a:sym typeface="Noto Sans"/>
            </a:endParaRPr>
          </a:p>
        </p:txBody>
      </p:sp>
      <p:sp>
        <p:nvSpPr>
          <p:cNvPr id="1148" name="Google Shape;1148;p122"/>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23"/>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Sample Code to Return Mean Scores by Groups</a:t>
            </a:r>
            <a:endParaRPr/>
          </a:p>
        </p:txBody>
      </p:sp>
      <p:sp>
        <p:nvSpPr>
          <p:cNvPr id="1154" name="Google Shape;1154;p123"/>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55" name="Google Shape;1155;p123"/>
          <p:cNvPicPr preferRelativeResize="0"/>
          <p:nvPr/>
        </p:nvPicPr>
        <p:blipFill>
          <a:blip r:embed="rId3">
            <a:alphaModFix/>
          </a:blip>
          <a:stretch>
            <a:fillRect/>
          </a:stretch>
        </p:blipFill>
        <p:spPr>
          <a:xfrm>
            <a:off x="1911988" y="1397725"/>
            <a:ext cx="5320026" cy="2935425"/>
          </a:xfrm>
          <a:prstGeom prst="rect">
            <a:avLst/>
          </a:prstGeom>
          <a:noFill/>
          <a:ln>
            <a:noFill/>
          </a:ln>
        </p:spPr>
      </p:pic>
      <p:sp>
        <p:nvSpPr>
          <p:cNvPr id="1156" name="Google Shape;1156;p123"/>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III. Method Chaining</a:t>
            </a:r>
            <a:endParaRPr sz="1200">
              <a:solidFill>
                <a:srgbClr val="E50042"/>
              </a:solidFill>
              <a:latin typeface="Noto Sans"/>
              <a:ea typeface="Noto Sans"/>
              <a:cs typeface="Noto Sans"/>
              <a:sym typeface="Noto Sans"/>
            </a:endParaRPr>
          </a:p>
        </p:txBody>
      </p:sp>
      <p:sp>
        <p:nvSpPr>
          <p:cNvPr id="1157" name="Google Shape;1157;p123"/>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24"/>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63" name="Google Shape;1163;p124"/>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Applying </a:t>
            </a:r>
            <a:r>
              <a:rPr lang="en"/>
              <a:t>Method Chaining</a:t>
            </a:r>
            <a:endParaRPr/>
          </a:p>
        </p:txBody>
      </p:sp>
      <p:pic>
        <p:nvPicPr>
          <p:cNvPr id="1164" name="Google Shape;1164;p124"/>
          <p:cNvPicPr preferRelativeResize="0"/>
          <p:nvPr/>
        </p:nvPicPr>
        <p:blipFill>
          <a:blip r:embed="rId3">
            <a:alphaModFix/>
          </a:blip>
          <a:stretch>
            <a:fillRect/>
          </a:stretch>
        </p:blipFill>
        <p:spPr>
          <a:xfrm>
            <a:off x="1912738" y="1121650"/>
            <a:ext cx="5318526" cy="3543476"/>
          </a:xfrm>
          <a:prstGeom prst="rect">
            <a:avLst/>
          </a:prstGeom>
          <a:noFill/>
          <a:ln>
            <a:noFill/>
          </a:ln>
        </p:spPr>
      </p:pic>
      <p:sp>
        <p:nvSpPr>
          <p:cNvPr id="1165" name="Google Shape;1165;p124"/>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III. Method Chaining</a:t>
            </a:r>
            <a:endParaRPr sz="1200">
              <a:solidFill>
                <a:srgbClr val="E50042"/>
              </a:solidFill>
              <a:latin typeface="Noto Sans"/>
              <a:ea typeface="Noto Sans"/>
              <a:cs typeface="Noto Sans"/>
              <a:sym typeface="Noto Sans"/>
            </a:endParaRPr>
          </a:p>
        </p:txBody>
      </p:sp>
      <p:sp>
        <p:nvSpPr>
          <p:cNvPr id="1166" name="Google Shape;1166;p124"/>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7"/>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9" name="Google Shape;139;p17"/>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endParaRPr/>
          </a:p>
        </p:txBody>
      </p:sp>
      <p:sp>
        <p:nvSpPr>
          <p:cNvPr id="141" name="Google Shape;141;p17"/>
          <p:cNvSpPr/>
          <p:nvPr/>
        </p:nvSpPr>
        <p:spPr>
          <a:xfrm>
            <a:off x="3112575" y="1931300"/>
            <a:ext cx="2312700" cy="800100"/>
          </a:xfrm>
          <a:prstGeom prst="rect">
            <a:avLst/>
          </a:prstGeom>
          <a:solidFill>
            <a:srgbClr val="EA16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그림 그리는 중</a:t>
            </a:r>
            <a:endParaRPr>
              <a:solidFill>
                <a:schemeClr val="lt1"/>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25"/>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72" name="Google Shape;1172;p125"/>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Chained Assignment is More Faster &amp; Efficient</a:t>
            </a:r>
            <a:endParaRPr/>
          </a:p>
        </p:txBody>
      </p:sp>
      <p:sp>
        <p:nvSpPr>
          <p:cNvPr id="1173" name="Google Shape;1173;p125"/>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applying method chaining,</a:t>
            </a:r>
            <a:endParaRPr/>
          </a:p>
          <a:p>
            <a:pPr indent="-323850" lvl="0" marL="457200" rtl="0" algn="l">
              <a:spcBef>
                <a:spcPts val="0"/>
              </a:spcBef>
              <a:spcAft>
                <a:spcPts val="0"/>
              </a:spcAft>
              <a:buSzPts val="1500"/>
              <a:buChar char="-"/>
            </a:pPr>
            <a:r>
              <a:rPr lang="en" sz="1500"/>
              <a:t>Time to operate all methods is 9x faster</a:t>
            </a:r>
            <a:endParaRPr sz="1500"/>
          </a:p>
          <a:p>
            <a:pPr indent="-323850" lvl="0" marL="457200" rtl="0" algn="l">
              <a:spcBef>
                <a:spcPts val="0"/>
              </a:spcBef>
              <a:spcAft>
                <a:spcPts val="0"/>
              </a:spcAft>
              <a:buSzPts val="1500"/>
              <a:buChar char="-"/>
            </a:pPr>
            <a:r>
              <a:rPr lang="en" sz="1500"/>
              <a:t>Peak Memory &amp; Increment memory are significantly lower and stable</a:t>
            </a:r>
            <a:endParaRPr sz="1500"/>
          </a:p>
        </p:txBody>
      </p:sp>
      <p:pic>
        <p:nvPicPr>
          <p:cNvPr id="1174" name="Google Shape;1174;p125" title="Normal and Method Chaning (1)"/>
          <p:cNvPicPr preferRelativeResize="0"/>
          <p:nvPr/>
        </p:nvPicPr>
        <p:blipFill rotWithShape="1">
          <a:blip r:embed="rId3">
            <a:alphaModFix/>
          </a:blip>
          <a:srcRect b="0" l="0" r="0" t="16784"/>
          <a:stretch/>
        </p:blipFill>
        <p:spPr>
          <a:xfrm>
            <a:off x="918125" y="2605077"/>
            <a:ext cx="3517526" cy="1808600"/>
          </a:xfrm>
          <a:prstGeom prst="rect">
            <a:avLst/>
          </a:prstGeom>
          <a:noFill/>
          <a:ln>
            <a:noFill/>
          </a:ln>
        </p:spPr>
      </p:pic>
      <p:pic>
        <p:nvPicPr>
          <p:cNvPr id="1175" name="Google Shape;1175;p125" title="Normal and Method Chaning (2)"/>
          <p:cNvPicPr preferRelativeResize="0"/>
          <p:nvPr/>
        </p:nvPicPr>
        <p:blipFill rotWithShape="1">
          <a:blip r:embed="rId4">
            <a:alphaModFix/>
          </a:blip>
          <a:srcRect b="0" l="0" r="0" t="16978"/>
          <a:stretch/>
        </p:blipFill>
        <p:spPr>
          <a:xfrm>
            <a:off x="4896750" y="2605077"/>
            <a:ext cx="3329125" cy="1707699"/>
          </a:xfrm>
          <a:prstGeom prst="rect">
            <a:avLst/>
          </a:prstGeom>
          <a:noFill/>
          <a:ln>
            <a:noFill/>
          </a:ln>
        </p:spPr>
      </p:pic>
      <p:sp>
        <p:nvSpPr>
          <p:cNvPr id="1176" name="Google Shape;1176;p125"/>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III. Method Chaining</a:t>
            </a:r>
            <a:endParaRPr sz="1200">
              <a:solidFill>
                <a:srgbClr val="E50042"/>
              </a:solidFill>
              <a:latin typeface="Noto Sans"/>
              <a:ea typeface="Noto Sans"/>
              <a:cs typeface="Noto Sans"/>
              <a:sym typeface="Noto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26"/>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82" name="Google Shape;1182;p126"/>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Review - </a:t>
            </a:r>
            <a:r>
              <a:rPr lang="en"/>
              <a:t>Reproduction of 2019 Strategies</a:t>
            </a:r>
            <a:endParaRPr/>
          </a:p>
        </p:txBody>
      </p:sp>
      <p:sp>
        <p:nvSpPr>
          <p:cNvPr id="1183" name="Google Shape;1183;p126"/>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Most strategies are still feasible in Pandas 2</a:t>
            </a:r>
            <a:endParaRPr/>
          </a:p>
          <a:p>
            <a:pPr indent="-330200" lvl="0" marL="457200" rtl="0" algn="l">
              <a:spcBef>
                <a:spcPts val="0"/>
              </a:spcBef>
              <a:spcAft>
                <a:spcPts val="0"/>
              </a:spcAft>
              <a:buSzPts val="1600"/>
              <a:buChar char="●"/>
            </a:pPr>
            <a:r>
              <a:rPr lang="en"/>
              <a:t>More performance-enhanced to overall Pandas built-in methods</a:t>
            </a:r>
            <a:endParaRPr/>
          </a:p>
          <a:p>
            <a:pPr indent="-330200" lvl="0" marL="457200" rtl="0" algn="l">
              <a:spcBef>
                <a:spcPts val="0"/>
              </a:spcBef>
              <a:spcAft>
                <a:spcPts val="0"/>
              </a:spcAft>
              <a:buSzPts val="1600"/>
              <a:buChar char="●"/>
            </a:pPr>
            <a:r>
              <a:rPr lang="en"/>
              <a:t>With CoW &amp; Arrow Integration, the Method Chaining is getting </a:t>
            </a:r>
            <a:r>
              <a:rPr lang="en"/>
              <a:t>m</a:t>
            </a:r>
            <a:r>
              <a:rPr lang="en"/>
              <a:t>emory-stable and easily debuggable</a:t>
            </a:r>
            <a:endParaRPr/>
          </a:p>
          <a:p>
            <a:pPr indent="-330200" lvl="0" marL="457200" rtl="0" algn="l">
              <a:spcBef>
                <a:spcPts val="0"/>
              </a:spcBef>
              <a:spcAft>
                <a:spcPts val="0"/>
              </a:spcAft>
              <a:buSzPts val="1600"/>
              <a:buChar char="●"/>
            </a:pPr>
            <a:r>
              <a:rPr lang="en"/>
              <a:t>Significant performance improvements with Small API changes</a:t>
            </a:r>
            <a:endParaRPr/>
          </a:p>
        </p:txBody>
      </p:sp>
      <p:sp>
        <p:nvSpPr>
          <p:cNvPr id="1184" name="Google Shape;1184;p126"/>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III. Method Chaining</a:t>
            </a:r>
            <a:endParaRPr sz="1200">
              <a:solidFill>
                <a:srgbClr val="E50042"/>
              </a:solidFill>
              <a:latin typeface="Noto Sans"/>
              <a:ea typeface="Noto Sans"/>
              <a:cs typeface="Noto Sans"/>
              <a:sym typeface="Noto Sans"/>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27"/>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90" name="Google Shape;1190;p127"/>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If Data Size Larger than Local Hard Disk?</a:t>
            </a:r>
            <a:endParaRPr/>
          </a:p>
        </p:txBody>
      </p:sp>
      <p:pic>
        <p:nvPicPr>
          <p:cNvPr id="1191" name="Google Shape;1191;p127"/>
          <p:cNvPicPr preferRelativeResize="0"/>
          <p:nvPr/>
        </p:nvPicPr>
        <p:blipFill>
          <a:blip r:embed="rId3">
            <a:alphaModFix/>
          </a:blip>
          <a:stretch>
            <a:fillRect/>
          </a:stretch>
        </p:blipFill>
        <p:spPr>
          <a:xfrm>
            <a:off x="1622338" y="1167191"/>
            <a:ext cx="5899323" cy="3371050"/>
          </a:xfrm>
          <a:prstGeom prst="rect">
            <a:avLst/>
          </a:prstGeom>
          <a:noFill/>
          <a:ln>
            <a:noFill/>
          </a:ln>
        </p:spPr>
      </p:pic>
      <p:sp>
        <p:nvSpPr>
          <p:cNvPr id="1192" name="Google Shape;1192;p127"/>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28"/>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98" name="Google Shape;1198;p128"/>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Hugging Face Datasets</a:t>
            </a:r>
            <a:endParaRPr/>
          </a:p>
        </p:txBody>
      </p:sp>
      <p:sp>
        <p:nvSpPr>
          <p:cNvPr id="1199" name="Google Shape;1199;p128"/>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Library for easily accessing and sharing datasets </a:t>
            </a:r>
            <a:endParaRPr/>
          </a:p>
          <a:p>
            <a:pPr indent="-304800" lvl="1" marL="914400" rtl="0" algn="l">
              <a:spcBef>
                <a:spcPts val="0"/>
              </a:spcBef>
              <a:spcAft>
                <a:spcPts val="0"/>
              </a:spcAft>
              <a:buSzPts val="1200"/>
              <a:buChar char="○"/>
            </a:pPr>
            <a:r>
              <a:rPr lang="en"/>
              <a:t>Audio, Computer Vision and Natural Language Processing tasks</a:t>
            </a:r>
            <a:endParaRPr/>
          </a:p>
          <a:p>
            <a:pPr indent="-304800" lvl="1" marL="914400" rtl="0" algn="l">
              <a:spcBef>
                <a:spcPts val="1000"/>
              </a:spcBef>
              <a:spcAft>
                <a:spcPts val="0"/>
              </a:spcAft>
              <a:buSzPts val="1200"/>
              <a:buChar char="○"/>
            </a:pPr>
            <a:r>
              <a:rPr lang="en"/>
              <a:t>also supports </a:t>
            </a:r>
            <a:r>
              <a:rPr b="1" lang="en">
                <a:solidFill>
                  <a:srgbClr val="E50042"/>
                </a:solidFill>
              </a:rPr>
              <a:t>Tabular dataset</a:t>
            </a:r>
            <a:endParaRPr b="1">
              <a:solidFill>
                <a:srgbClr val="E50042"/>
              </a:solidFill>
            </a:endParaRPr>
          </a:p>
          <a:p>
            <a:pPr indent="-330200" lvl="0" marL="457200" rtl="0" algn="l">
              <a:spcBef>
                <a:spcPts val="1000"/>
              </a:spcBef>
              <a:spcAft>
                <a:spcPts val="0"/>
              </a:spcAft>
              <a:buSzPts val="1600"/>
              <a:buChar char="●"/>
            </a:pPr>
            <a:r>
              <a:rPr lang="en"/>
              <a:t>Load a dataset in a single line of code</a:t>
            </a:r>
            <a:endParaRPr/>
          </a:p>
          <a:p>
            <a:pPr indent="-330200" lvl="0" marL="457200" rtl="0" algn="l">
              <a:spcBef>
                <a:spcPts val="0"/>
              </a:spcBef>
              <a:spcAft>
                <a:spcPts val="0"/>
              </a:spcAft>
              <a:buSzPts val="1600"/>
              <a:buChar char="●"/>
            </a:pPr>
            <a:r>
              <a:rPr lang="en"/>
              <a:t>Backed by </a:t>
            </a:r>
            <a:r>
              <a:rPr i="1" lang="en"/>
              <a:t>Apache Arrow</a:t>
            </a:r>
            <a:r>
              <a:rPr lang="en"/>
              <a:t> format, process large datasets with zero-copy reads without memory constraints for optimal speed and efficiency</a:t>
            </a:r>
            <a:endParaRPr/>
          </a:p>
          <a:p>
            <a:pPr indent="-330200" lvl="0" marL="457200" rtl="0" algn="l">
              <a:spcBef>
                <a:spcPts val="0"/>
              </a:spcBef>
              <a:spcAft>
                <a:spcPts val="0"/>
              </a:spcAft>
              <a:buSzPts val="1600"/>
              <a:buChar char="●"/>
            </a:pPr>
            <a:r>
              <a:rPr lang="en"/>
              <a:t>With the </a:t>
            </a:r>
            <a:r>
              <a:rPr i="1" lang="en"/>
              <a:t>Hugging Face Hub</a:t>
            </a:r>
            <a:r>
              <a:rPr lang="en"/>
              <a:t>, allowing easily load &amp; share a dataset</a:t>
            </a:r>
            <a:endParaRPr/>
          </a:p>
        </p:txBody>
      </p:sp>
      <p:sp>
        <p:nvSpPr>
          <p:cNvPr id="1200" name="Google Shape;1200;p128"/>
          <p:cNvSpPr txBox="1"/>
          <p:nvPr/>
        </p:nvSpPr>
        <p:spPr>
          <a:xfrm>
            <a:off x="5050700" y="4877800"/>
            <a:ext cx="3608400" cy="15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434343"/>
                </a:solidFill>
              </a:rPr>
              <a:t>Sources: </a:t>
            </a:r>
            <a:r>
              <a:rPr lang="en" sz="600">
                <a:solidFill>
                  <a:srgbClr val="434343"/>
                </a:solidFill>
              </a:rPr>
              <a:t>https://huggingface.co/docs/datasets/index</a:t>
            </a:r>
            <a:endParaRPr sz="600">
              <a:solidFill>
                <a:srgbClr val="434343"/>
              </a:solidFill>
            </a:endParaRPr>
          </a:p>
        </p:txBody>
      </p:sp>
      <p:pic>
        <p:nvPicPr>
          <p:cNvPr id="1201" name="Google Shape;1201;p128"/>
          <p:cNvPicPr preferRelativeResize="0"/>
          <p:nvPr/>
        </p:nvPicPr>
        <p:blipFill>
          <a:blip r:embed="rId3">
            <a:alphaModFix/>
          </a:blip>
          <a:stretch>
            <a:fillRect/>
          </a:stretch>
        </p:blipFill>
        <p:spPr>
          <a:xfrm>
            <a:off x="7849900" y="275837"/>
            <a:ext cx="748273" cy="748273"/>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29"/>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07" name="Google Shape;1207;p129"/>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Health Check Data on the</a:t>
            </a:r>
            <a:r>
              <a:rPr lang="en"/>
              <a:t> Hugging Face Hub</a:t>
            </a:r>
            <a:endParaRPr/>
          </a:p>
        </p:txBody>
      </p:sp>
      <p:pic>
        <p:nvPicPr>
          <p:cNvPr id="1208" name="Google Shape;1208;p129"/>
          <p:cNvPicPr preferRelativeResize="0"/>
          <p:nvPr/>
        </p:nvPicPr>
        <p:blipFill>
          <a:blip r:embed="rId3">
            <a:alphaModFix/>
          </a:blip>
          <a:stretch>
            <a:fillRect/>
          </a:stretch>
        </p:blipFill>
        <p:spPr>
          <a:xfrm>
            <a:off x="2117750" y="1019375"/>
            <a:ext cx="4688851" cy="3710424"/>
          </a:xfrm>
          <a:prstGeom prst="rect">
            <a:avLst/>
          </a:prstGeom>
          <a:noFill/>
          <a:ln>
            <a:noFill/>
          </a:ln>
        </p:spPr>
      </p:pic>
      <p:sp>
        <p:nvSpPr>
          <p:cNvPr id="1209" name="Google Shape;1209;p129"/>
          <p:cNvSpPr txBox="1"/>
          <p:nvPr/>
        </p:nvSpPr>
        <p:spPr>
          <a:xfrm>
            <a:off x="3384775" y="4801948"/>
            <a:ext cx="52155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u="sng">
                <a:solidFill>
                  <a:srgbClr val="EA1756"/>
                </a:solidFill>
                <a:latin typeface="Noto Sans Mono"/>
                <a:ea typeface="Noto Sans Mono"/>
                <a:cs typeface="Noto Sans Mono"/>
                <a:sym typeface="Noto Sans Mono"/>
                <a:hlinkClick r:id="rId4">
                  <a:extLst>
                    <a:ext uri="{A12FA001-AC4F-418D-AE19-62706E023703}">
                      <ahyp:hlinkClr val="tx"/>
                    </a:ext>
                  </a:extLst>
                </a:hlinkClick>
              </a:rPr>
              <a:t>https://huggingface.co/datasets/sackoh/pycon-kr-2023-health-check</a:t>
            </a:r>
            <a:endParaRPr sz="800">
              <a:solidFill>
                <a:srgbClr val="EA1756"/>
              </a:solidFill>
              <a:latin typeface="Noto Sans Mono"/>
              <a:ea typeface="Noto Sans Mono"/>
              <a:cs typeface="Noto Sans Mono"/>
              <a:sym typeface="Noto Sans Mono"/>
            </a:endParaRPr>
          </a:p>
        </p:txBody>
      </p:sp>
      <p:sp>
        <p:nvSpPr>
          <p:cNvPr id="1210" name="Google Shape;1210;p129"/>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30"/>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16" name="Google Shape;1216;p130"/>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Stream &amp; Process Partial Data</a:t>
            </a:r>
            <a:endParaRPr/>
          </a:p>
        </p:txBody>
      </p:sp>
      <p:pic>
        <p:nvPicPr>
          <p:cNvPr id="1217" name="Google Shape;1217;p130"/>
          <p:cNvPicPr preferRelativeResize="0"/>
          <p:nvPr/>
        </p:nvPicPr>
        <p:blipFill>
          <a:blip r:embed="rId3">
            <a:alphaModFix/>
          </a:blip>
          <a:stretch>
            <a:fillRect/>
          </a:stretch>
        </p:blipFill>
        <p:spPr>
          <a:xfrm>
            <a:off x="1295701" y="1388700"/>
            <a:ext cx="6552601" cy="2992101"/>
          </a:xfrm>
          <a:prstGeom prst="rect">
            <a:avLst/>
          </a:prstGeom>
          <a:noFill/>
          <a:ln>
            <a:noFill/>
          </a:ln>
        </p:spPr>
      </p:pic>
      <p:sp>
        <p:nvSpPr>
          <p:cNvPr id="1218" name="Google Shape;1218;p130"/>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31"/>
          <p:cNvSpPr txBox="1"/>
          <p:nvPr>
            <p:ph type="title"/>
          </p:nvPr>
        </p:nvSpPr>
        <p:spPr>
          <a:xfrm>
            <a:off x="696225" y="1435350"/>
            <a:ext cx="7578000" cy="117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Source</a:t>
            </a:r>
            <a:r>
              <a:rPr lang="en" sz="1900"/>
              <a:t> codes A</a:t>
            </a:r>
            <a:r>
              <a:rPr lang="en" sz="1900"/>
              <a:t>vailable</a:t>
            </a:r>
            <a:r>
              <a:rPr lang="en" sz="1900"/>
              <a:t> at </a:t>
            </a:r>
            <a:br>
              <a:rPr lang="en" sz="1800"/>
            </a:br>
            <a:r>
              <a:rPr b="0" lang="en" sz="1400" u="sng">
                <a:solidFill>
                  <a:srgbClr val="F04578"/>
                </a:solidFill>
                <a:latin typeface="Noto Sans Mono Light"/>
                <a:ea typeface="Noto Sans Mono Light"/>
                <a:cs typeface="Noto Sans Mono Light"/>
                <a:sym typeface="Noto Sans Mono Light"/>
                <a:hlinkClick r:id="rId3">
                  <a:extLst>
                    <a:ext uri="{A12FA001-AC4F-418D-AE19-62706E023703}">
                      <ahyp:hlinkClr val="tx"/>
                    </a:ext>
                  </a:extLst>
                </a:hlinkClick>
              </a:rPr>
              <a:t>https://github.com/sackoh/pycon-korea-2023-efficient-pandas2</a:t>
            </a:r>
            <a:endParaRPr b="0" sz="1400">
              <a:solidFill>
                <a:srgbClr val="F04578"/>
              </a:solidFill>
              <a:latin typeface="Noto Sans Mono Light"/>
              <a:ea typeface="Noto Sans Mono Light"/>
              <a:cs typeface="Noto Sans Mono Light"/>
              <a:sym typeface="Noto Sans Mono Light"/>
            </a:endParaRPr>
          </a:p>
          <a:p>
            <a:pPr indent="0" lvl="0" marL="0" rtl="0" algn="l">
              <a:spcBef>
                <a:spcPts val="0"/>
              </a:spcBef>
              <a:spcAft>
                <a:spcPts val="0"/>
              </a:spcAft>
              <a:buNone/>
            </a:pPr>
            <a:r>
              <a:t/>
            </a:r>
            <a:endParaRPr sz="2500"/>
          </a:p>
          <a:p>
            <a:pPr indent="0" lvl="0" marL="0" rtl="0" algn="l">
              <a:spcBef>
                <a:spcPts val="0"/>
              </a:spcBef>
              <a:spcAft>
                <a:spcPts val="0"/>
              </a:spcAft>
              <a:buNone/>
            </a:pPr>
            <a:r>
              <a:rPr lang="en" sz="1800"/>
              <a:t>Testing Dataset Available at</a:t>
            </a:r>
            <a:br>
              <a:rPr lang="en" sz="1800"/>
            </a:br>
            <a:r>
              <a:rPr b="0" lang="en" sz="1400" u="sng">
                <a:solidFill>
                  <a:srgbClr val="F04578"/>
                </a:solidFill>
                <a:latin typeface="Noto Sans Mono Light"/>
                <a:ea typeface="Noto Sans Mono Light"/>
                <a:cs typeface="Noto Sans Mono Light"/>
                <a:sym typeface="Noto Sans Mono Light"/>
                <a:hlinkClick r:id="rId4">
                  <a:extLst>
                    <a:ext uri="{A12FA001-AC4F-418D-AE19-62706E023703}">
                      <ahyp:hlinkClr val="tx"/>
                    </a:ext>
                  </a:extLst>
                </a:hlinkClick>
              </a:rPr>
              <a:t>https://huggingface.co/datasets/sackoh/pycon-kr-2023-health-check</a:t>
            </a:r>
            <a:endParaRPr b="0" sz="1400">
              <a:solidFill>
                <a:srgbClr val="F04578"/>
              </a:solidFill>
              <a:latin typeface="Noto Sans Mono Light"/>
              <a:ea typeface="Noto Sans Mono Light"/>
              <a:cs typeface="Noto Sans Mono Light"/>
              <a:sym typeface="Noto Sans Mono Light"/>
            </a:endParaRPr>
          </a:p>
        </p:txBody>
      </p:sp>
      <p:pic>
        <p:nvPicPr>
          <p:cNvPr id="1224" name="Google Shape;1224;p131"/>
          <p:cNvPicPr preferRelativeResize="0"/>
          <p:nvPr/>
        </p:nvPicPr>
        <p:blipFill>
          <a:blip r:embed="rId5">
            <a:alphaModFix/>
          </a:blip>
          <a:stretch>
            <a:fillRect/>
          </a:stretch>
        </p:blipFill>
        <p:spPr>
          <a:xfrm>
            <a:off x="765462" y="2640091"/>
            <a:ext cx="247350" cy="229124"/>
          </a:xfrm>
          <a:prstGeom prst="rect">
            <a:avLst/>
          </a:prstGeom>
          <a:noFill/>
          <a:ln>
            <a:noFill/>
          </a:ln>
        </p:spPr>
      </p:pic>
      <p:pic>
        <p:nvPicPr>
          <p:cNvPr id="1225" name="Google Shape;1225;p131"/>
          <p:cNvPicPr preferRelativeResize="0"/>
          <p:nvPr/>
        </p:nvPicPr>
        <p:blipFill>
          <a:blip r:embed="rId6">
            <a:alphaModFix/>
          </a:blip>
          <a:stretch>
            <a:fillRect/>
          </a:stretch>
        </p:blipFill>
        <p:spPr>
          <a:xfrm>
            <a:off x="765461" y="1751284"/>
            <a:ext cx="247350" cy="247369"/>
          </a:xfrm>
          <a:prstGeom prst="rect">
            <a:avLst/>
          </a:prstGeom>
          <a:noFill/>
          <a:ln>
            <a:noFill/>
          </a:ln>
        </p:spPr>
      </p:pic>
      <p:sp>
        <p:nvSpPr>
          <p:cNvPr id="1226" name="Google Shape;1226;p131"/>
          <p:cNvSpPr txBox="1"/>
          <p:nvPr>
            <p:ph idx="12" type="sldNum"/>
          </p:nvPr>
        </p:nvSpPr>
        <p:spPr>
          <a:xfrm>
            <a:off x="8536302"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27" name="Google Shape;1227;p131"/>
          <p:cNvSpPr txBox="1"/>
          <p:nvPr>
            <p:ph idx="2" type="sldNum"/>
          </p:nvPr>
        </p:nvSpPr>
        <p:spPr>
          <a:xfrm>
            <a:off x="8536302"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28" name="Google Shape;1228;p131"/>
          <p:cNvSpPr txBox="1"/>
          <p:nvPr>
            <p:ph idx="3" type="sldNum"/>
          </p:nvPr>
        </p:nvSpPr>
        <p:spPr>
          <a:xfrm>
            <a:off x="8536252" y="4749838"/>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29" name="Google Shape;1229;p131"/>
          <p:cNvSpPr txBox="1"/>
          <p:nvPr>
            <p:ph idx="1" type="subTitle"/>
          </p:nvPr>
        </p:nvSpPr>
        <p:spPr>
          <a:xfrm>
            <a:off x="734550" y="2929800"/>
            <a:ext cx="4449600" cy="68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32"/>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35" name="Google Shape;1235;p132"/>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Next Match Up: Pandas vs. Polars</a:t>
            </a:r>
            <a:endParaRPr/>
          </a:p>
        </p:txBody>
      </p:sp>
      <p:pic>
        <p:nvPicPr>
          <p:cNvPr id="1236" name="Google Shape;1236;p132"/>
          <p:cNvPicPr preferRelativeResize="0"/>
          <p:nvPr/>
        </p:nvPicPr>
        <p:blipFill>
          <a:blip r:embed="rId3">
            <a:alphaModFix/>
          </a:blip>
          <a:stretch>
            <a:fillRect/>
          </a:stretch>
        </p:blipFill>
        <p:spPr>
          <a:xfrm>
            <a:off x="1911088" y="1378916"/>
            <a:ext cx="5321823" cy="3041050"/>
          </a:xfrm>
          <a:prstGeom prst="rect">
            <a:avLst/>
          </a:prstGeom>
          <a:noFill/>
          <a:ln>
            <a:noFill/>
          </a:ln>
        </p:spPr>
      </p:pic>
      <p:sp>
        <p:nvSpPr>
          <p:cNvPr id="1237" name="Google Shape;1237;p132"/>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33"/>
          <p:cNvSpPr txBox="1"/>
          <p:nvPr>
            <p:ph type="title"/>
          </p:nvPr>
        </p:nvSpPr>
        <p:spPr>
          <a:xfrm>
            <a:off x="696225" y="1435350"/>
            <a:ext cx="7578000" cy="117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a:t>
            </a:r>
            <a:endParaRPr/>
          </a:p>
        </p:txBody>
      </p:sp>
      <p:sp>
        <p:nvSpPr>
          <p:cNvPr id="1243" name="Google Shape;1243;p133"/>
          <p:cNvSpPr txBox="1"/>
          <p:nvPr>
            <p:ph idx="1" type="subTitle"/>
          </p:nvPr>
        </p:nvSpPr>
        <p:spPr>
          <a:xfrm>
            <a:off x="734550" y="2929800"/>
            <a:ext cx="4449600" cy="68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 your time and consideration</a:t>
            </a:r>
            <a:endParaRPr/>
          </a:p>
        </p:txBody>
      </p:sp>
      <p:sp>
        <p:nvSpPr>
          <p:cNvPr id="1244" name="Google Shape;1244;p133"/>
          <p:cNvSpPr txBox="1"/>
          <p:nvPr>
            <p:ph idx="12" type="sldNum"/>
          </p:nvPr>
        </p:nvSpPr>
        <p:spPr>
          <a:xfrm>
            <a:off x="8536302"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45" name="Google Shape;1245;p133"/>
          <p:cNvSpPr txBox="1"/>
          <p:nvPr>
            <p:ph idx="2" type="sldNum"/>
          </p:nvPr>
        </p:nvSpPr>
        <p:spPr>
          <a:xfrm>
            <a:off x="8536302"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46" name="Google Shape;1246;p133"/>
          <p:cNvSpPr txBox="1"/>
          <p:nvPr>
            <p:ph idx="3" type="sldNum"/>
          </p:nvPr>
        </p:nvSpPr>
        <p:spPr>
          <a:xfrm>
            <a:off x="8536252" y="4749838"/>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8"/>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7" name="Google Shape;147;p18"/>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stack of Doom for Small Agent Teams ☠️</a:t>
            </a:r>
            <a:endParaRPr/>
          </a:p>
        </p:txBody>
      </p:sp>
      <p:sp>
        <p:nvSpPr>
          <p:cNvPr id="148" name="Google Shape;148;p18"/>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Prompt &amp; Agent Design</a:t>
            </a:r>
            <a:endParaRPr sz="1400"/>
          </a:p>
          <a:p>
            <a:pPr indent="-292100" lvl="1" marL="914400" rtl="0" algn="l">
              <a:spcBef>
                <a:spcPts val="0"/>
              </a:spcBef>
              <a:spcAft>
                <a:spcPts val="0"/>
              </a:spcAft>
              <a:buSzPts val="1000"/>
              <a:buChar char="○"/>
            </a:pPr>
            <a:r>
              <a:rPr lang="en" sz="1000"/>
              <a:t>Per-agent / per-model prompt tuning</a:t>
            </a:r>
            <a:endParaRPr sz="1000"/>
          </a:p>
          <a:p>
            <a:pPr indent="-292100" lvl="1" marL="914400" rtl="0" algn="l">
              <a:spcBef>
                <a:spcPts val="1000"/>
              </a:spcBef>
              <a:spcAft>
                <a:spcPts val="0"/>
              </a:spcAft>
              <a:buSzPts val="1000"/>
              <a:buChar char="○"/>
            </a:pPr>
            <a:r>
              <a:rPr lang="en" sz="1000"/>
              <a:t>System prompts, roles, tools schema</a:t>
            </a:r>
            <a:endParaRPr sz="1000"/>
          </a:p>
          <a:p>
            <a:pPr indent="-317500" lvl="0" marL="457200" rtl="0" algn="l">
              <a:spcBef>
                <a:spcPts val="1000"/>
              </a:spcBef>
              <a:spcAft>
                <a:spcPts val="0"/>
              </a:spcAft>
              <a:buSzPts val="1400"/>
              <a:buChar char="●"/>
            </a:pPr>
            <a:r>
              <a:rPr lang="en" sz="1400"/>
              <a:t>Workflow &amp; Orchestration</a:t>
            </a:r>
            <a:endParaRPr sz="1400"/>
          </a:p>
          <a:p>
            <a:pPr indent="-292100" lvl="1" marL="914400" rtl="0" algn="l">
              <a:spcBef>
                <a:spcPts val="0"/>
              </a:spcBef>
              <a:spcAft>
                <a:spcPts val="0"/>
              </a:spcAft>
              <a:buSzPts val="1000"/>
              <a:buChar char="○"/>
            </a:pPr>
            <a:r>
              <a:rPr lang="en" sz="1000"/>
              <a:t>Complex branching logic</a:t>
            </a:r>
            <a:endParaRPr sz="1000"/>
          </a:p>
          <a:p>
            <a:pPr indent="-292100" lvl="1" marL="914400" rtl="0" algn="l">
              <a:spcBef>
                <a:spcPts val="1000"/>
              </a:spcBef>
              <a:spcAft>
                <a:spcPts val="0"/>
              </a:spcAft>
              <a:buSzPts val="1000"/>
              <a:buChar char="○"/>
            </a:pPr>
            <a:r>
              <a:rPr lang="en" sz="1000"/>
              <a:t>State management across steps</a:t>
            </a:r>
            <a:endParaRPr sz="1000"/>
          </a:p>
          <a:p>
            <a:pPr indent="-292100" lvl="1" marL="914400" rtl="0" algn="l">
              <a:spcBef>
                <a:spcPts val="1000"/>
              </a:spcBef>
              <a:spcAft>
                <a:spcPts val="0"/>
              </a:spcAft>
              <a:buSzPts val="1000"/>
              <a:buChar char="○"/>
            </a:pPr>
            <a:r>
              <a:rPr lang="en" sz="1000"/>
              <a:t>Error handling &amp; retries</a:t>
            </a:r>
            <a:endParaRPr sz="1000"/>
          </a:p>
          <a:p>
            <a:pPr indent="-317500" lvl="0" marL="457200" rtl="0" algn="l">
              <a:spcBef>
                <a:spcPts val="1000"/>
              </a:spcBef>
              <a:spcAft>
                <a:spcPts val="0"/>
              </a:spcAft>
              <a:buSzPts val="1400"/>
              <a:buChar char="●"/>
            </a:pPr>
            <a:r>
              <a:rPr lang="en" sz="1400"/>
              <a:t>RAG &amp; Data Layer</a:t>
            </a:r>
            <a:endParaRPr sz="1400"/>
          </a:p>
          <a:p>
            <a:pPr indent="-292100" lvl="1" marL="914400" rtl="0" algn="l">
              <a:spcBef>
                <a:spcPts val="0"/>
              </a:spcBef>
              <a:spcAft>
                <a:spcPts val="0"/>
              </a:spcAft>
              <a:buSzPts val="1000"/>
              <a:buChar char="○"/>
            </a:pPr>
            <a:r>
              <a:rPr lang="en" sz="1000"/>
              <a:t>Vector DB / indices</a:t>
            </a:r>
            <a:endParaRPr sz="1000"/>
          </a:p>
          <a:p>
            <a:pPr indent="-292100" lvl="1" marL="914400" rtl="0" algn="l">
              <a:spcBef>
                <a:spcPts val="1000"/>
              </a:spcBef>
              <a:spcAft>
                <a:spcPts val="0"/>
              </a:spcAft>
              <a:buSzPts val="1000"/>
              <a:buChar char="○"/>
            </a:pPr>
            <a:r>
              <a:rPr lang="en" sz="1000"/>
              <a:t>Retrieval quality, ranking</a:t>
            </a:r>
            <a:endParaRPr sz="1000"/>
          </a:p>
          <a:p>
            <a:pPr indent="-292100" lvl="1" marL="914400" rtl="0" algn="l">
              <a:spcBef>
                <a:spcPts val="1000"/>
              </a:spcBef>
              <a:spcAft>
                <a:spcPts val="0"/>
              </a:spcAft>
              <a:buSzPts val="1000"/>
              <a:buChar char="○"/>
            </a:pPr>
            <a:r>
              <a:rPr lang="en" sz="1000"/>
              <a:t>Data refresh &amp; governance</a:t>
            </a:r>
            <a:endParaRPr sz="1000"/>
          </a:p>
          <a:p>
            <a:pPr indent="0" lvl="0" marL="0" rtl="0" algn="l">
              <a:spcBef>
                <a:spcPts val="1000"/>
              </a:spcBef>
              <a:spcAft>
                <a:spcPts val="0"/>
              </a:spcAft>
              <a:buNone/>
            </a:pPr>
            <a:r>
              <a:t/>
            </a:r>
            <a:endParaRPr sz="1400"/>
          </a:p>
        </p:txBody>
      </p:sp>
      <p:sp>
        <p:nvSpPr>
          <p:cNvPr id="149" name="Google Shape;149;p18"/>
          <p:cNvSpPr txBox="1"/>
          <p:nvPr>
            <p:ph idx="1" type="body"/>
          </p:nvPr>
        </p:nvSpPr>
        <p:spPr>
          <a:xfrm>
            <a:off x="4794525" y="1080300"/>
            <a:ext cx="3826800" cy="341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Tooling &amp; Integration</a:t>
            </a:r>
            <a:endParaRPr sz="1400"/>
          </a:p>
          <a:p>
            <a:pPr indent="-292100" lvl="1" marL="914400" rtl="0" algn="l">
              <a:spcBef>
                <a:spcPts val="0"/>
              </a:spcBef>
              <a:spcAft>
                <a:spcPts val="0"/>
              </a:spcAft>
              <a:buSzPts val="1000"/>
              <a:buChar char="○"/>
            </a:pPr>
            <a:r>
              <a:rPr lang="en" sz="1000"/>
              <a:t>MCP servers / tool APIs</a:t>
            </a:r>
            <a:endParaRPr sz="1000"/>
          </a:p>
          <a:p>
            <a:pPr indent="-292100" lvl="1" marL="914400" rtl="0" algn="l">
              <a:spcBef>
                <a:spcPts val="1000"/>
              </a:spcBef>
              <a:spcAft>
                <a:spcPts val="0"/>
              </a:spcAft>
              <a:buSzPts val="1000"/>
              <a:buChar char="○"/>
            </a:pPr>
            <a:r>
              <a:rPr lang="en" sz="1000"/>
              <a:t>Internal microservices as tools</a:t>
            </a:r>
            <a:endParaRPr sz="1000"/>
          </a:p>
          <a:p>
            <a:pPr indent="-292100" lvl="1" marL="914400" rtl="0" algn="l">
              <a:spcBef>
                <a:spcPts val="1000"/>
              </a:spcBef>
              <a:spcAft>
                <a:spcPts val="0"/>
              </a:spcAft>
              <a:buSzPts val="1000"/>
              <a:buChar char="○"/>
            </a:pPr>
            <a:r>
              <a:rPr lang="en" sz="1000"/>
              <a:t>Auth, rate limits, quotas</a:t>
            </a:r>
            <a:endParaRPr sz="1000"/>
          </a:p>
          <a:p>
            <a:pPr indent="-317500" lvl="0" marL="457200" rtl="0" algn="l">
              <a:spcBef>
                <a:spcPts val="1000"/>
              </a:spcBef>
              <a:spcAft>
                <a:spcPts val="0"/>
              </a:spcAft>
              <a:buSzPts val="1400"/>
              <a:buChar char="●"/>
            </a:pPr>
            <a:r>
              <a:rPr lang="en" sz="1400"/>
              <a:t>Ops &amp; Platform</a:t>
            </a:r>
            <a:endParaRPr sz="1400"/>
          </a:p>
          <a:p>
            <a:pPr indent="-292100" lvl="1" marL="914400" rtl="0" algn="l">
              <a:spcBef>
                <a:spcPts val="0"/>
              </a:spcBef>
              <a:spcAft>
                <a:spcPts val="0"/>
              </a:spcAft>
              <a:buSzPts val="1000"/>
              <a:buChar char="○"/>
            </a:pPr>
            <a:r>
              <a:rPr lang="en" sz="1000"/>
              <a:t>Deployment, CI/CD</a:t>
            </a:r>
            <a:endParaRPr sz="1000"/>
          </a:p>
          <a:p>
            <a:pPr indent="-292100" lvl="1" marL="914400" rtl="0" algn="l">
              <a:spcBef>
                <a:spcPts val="1000"/>
              </a:spcBef>
              <a:spcAft>
                <a:spcPts val="0"/>
              </a:spcAft>
              <a:buSzPts val="1000"/>
              <a:buChar char="○"/>
            </a:pPr>
            <a:r>
              <a:rPr lang="en" sz="1000"/>
              <a:t>Monitoring, logging, tracing</a:t>
            </a:r>
            <a:endParaRPr sz="1000"/>
          </a:p>
          <a:p>
            <a:pPr indent="-292100" lvl="1" marL="914400" rtl="0" algn="l">
              <a:spcBef>
                <a:spcPts val="1000"/>
              </a:spcBef>
              <a:spcAft>
                <a:spcPts val="1000"/>
              </a:spcAft>
              <a:buSzPts val="1000"/>
              <a:buChar char="○"/>
            </a:pPr>
            <a:r>
              <a:rPr lang="en" sz="1000"/>
              <a:t>Cost &amp; quota management</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5" name="Google Shape;155;p19"/>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3-4 Engineers, 3 Months: What’s Realistic?</a:t>
            </a:r>
            <a:endParaRPr/>
          </a:p>
        </p:txBody>
      </p:sp>
      <p:sp>
        <p:nvSpPr>
          <p:cNvPr id="156" name="Google Shape;156;p19"/>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Small-team reality check </a:t>
            </a:r>
            <a:r>
              <a:rPr lang="en" sz="1400"/>
              <a:t>🧮</a:t>
            </a:r>
            <a:endParaRPr sz="1400"/>
          </a:p>
          <a:p>
            <a:pPr indent="-292100" lvl="1" marL="914400" rtl="0" algn="l">
              <a:spcBef>
                <a:spcPts val="0"/>
              </a:spcBef>
              <a:spcAft>
                <a:spcPts val="0"/>
              </a:spcAft>
              <a:buSzPts val="1000"/>
              <a:buChar char="○"/>
            </a:pPr>
            <a:r>
              <a:rPr lang="en" sz="1000"/>
              <a:t>Team size: 3-4 engineers</a:t>
            </a:r>
            <a:endParaRPr sz="1000"/>
          </a:p>
          <a:p>
            <a:pPr indent="-292100" lvl="1" marL="914400" rtl="0" algn="l">
              <a:spcBef>
                <a:spcPts val="1000"/>
              </a:spcBef>
              <a:spcAft>
                <a:spcPts val="0"/>
              </a:spcAft>
              <a:buSzPts val="1000"/>
              <a:buChar char="○"/>
            </a:pPr>
            <a:r>
              <a:rPr lang="en" sz="1000"/>
              <a:t>TImeline: ~3 months to MVP/launch</a:t>
            </a:r>
            <a:endParaRPr sz="1000"/>
          </a:p>
          <a:p>
            <a:pPr indent="-317500" lvl="0" marL="457200" rtl="0" algn="l">
              <a:spcBef>
                <a:spcPts val="1000"/>
              </a:spcBef>
              <a:spcAft>
                <a:spcPts val="0"/>
              </a:spcAft>
              <a:buSzPts val="1400"/>
              <a:buChar char="●"/>
            </a:pPr>
            <a:r>
              <a:rPr lang="en" sz="1400"/>
              <a:t>Key questions:</a:t>
            </a:r>
            <a:endParaRPr sz="1400"/>
          </a:p>
          <a:p>
            <a:pPr indent="-292100" lvl="1" marL="914400" rtl="0" algn="l">
              <a:spcBef>
                <a:spcPts val="0"/>
              </a:spcBef>
              <a:spcAft>
                <a:spcPts val="0"/>
              </a:spcAft>
              <a:buSzPts val="1000"/>
              <a:buChar char="○"/>
            </a:pPr>
            <a:r>
              <a:rPr lang="en" sz="1000"/>
              <a:t>Can we implement the entire Stack of Doom in raw Python?</a:t>
            </a:r>
            <a:endParaRPr sz="1000"/>
          </a:p>
          <a:p>
            <a:pPr indent="-292100" lvl="1" marL="914400" rtl="0" algn="l">
              <a:spcBef>
                <a:spcPts val="1000"/>
              </a:spcBef>
              <a:spcAft>
                <a:spcPts val="0"/>
              </a:spcAft>
              <a:buSzPts val="1000"/>
              <a:buChar char="○"/>
            </a:pPr>
            <a:r>
              <a:rPr lang="en" sz="1000"/>
              <a:t>Can we reliably maintain it as </a:t>
            </a:r>
            <a:r>
              <a:rPr lang="en" sz="1000"/>
              <a:t>requirements &amp; models change?</a:t>
            </a:r>
            <a:endParaRPr sz="1000"/>
          </a:p>
          <a:p>
            <a:pPr indent="-292100" lvl="1" marL="914400" rtl="0" algn="l">
              <a:spcBef>
                <a:spcPts val="1000"/>
              </a:spcBef>
              <a:spcAft>
                <a:spcPts val="0"/>
              </a:spcAft>
              <a:buSzPts val="1000"/>
              <a:buChar char="○"/>
            </a:pPr>
            <a:r>
              <a:rPr lang="en" sz="1000"/>
              <a:t>Can we handle prod incidents, regressions, and feature requests on top?</a:t>
            </a:r>
            <a:endParaRPr sz="1000"/>
          </a:p>
          <a:p>
            <a:pPr indent="-317500" lvl="0" marL="457200" rtl="0" algn="l">
              <a:spcBef>
                <a:spcPts val="1000"/>
              </a:spcBef>
              <a:spcAft>
                <a:spcPts val="0"/>
              </a:spcAft>
              <a:buSzPts val="1400"/>
              <a:buChar char="●"/>
            </a:pPr>
            <a:r>
              <a:rPr lang="en" sz="1400"/>
              <a:t>Strategic view:</a:t>
            </a:r>
            <a:endParaRPr sz="1400"/>
          </a:p>
          <a:p>
            <a:pPr indent="-292100" lvl="1" marL="914400" rtl="0" algn="l">
              <a:spcBef>
                <a:spcPts val="0"/>
              </a:spcBef>
              <a:spcAft>
                <a:spcPts val="0"/>
              </a:spcAft>
              <a:buSzPts val="1000"/>
              <a:buChar char="○"/>
            </a:pPr>
            <a:r>
              <a:rPr lang="en" sz="1000"/>
              <a:t>Using frameworks is not a sign of weakness</a:t>
            </a:r>
            <a:endParaRPr sz="1000"/>
          </a:p>
          <a:p>
            <a:pPr indent="-292100" lvl="1" marL="914400" rtl="0" algn="l">
              <a:spcBef>
                <a:spcPts val="1000"/>
              </a:spcBef>
              <a:spcAft>
                <a:spcPts val="0"/>
              </a:spcAft>
              <a:buSzPts val="1000"/>
              <a:buChar char="○"/>
            </a:pPr>
            <a:r>
              <a:rPr lang="en" sz="1000"/>
              <a:t>Concentrating effort on differentiating layers</a:t>
            </a:r>
            <a:endParaRPr sz="1000"/>
          </a:p>
          <a:p>
            <a:pPr indent="-292100" lvl="1" marL="914400" rtl="0" algn="l">
              <a:spcBef>
                <a:spcPts val="1000"/>
              </a:spcBef>
              <a:spcAft>
                <a:spcPts val="1000"/>
              </a:spcAft>
              <a:buSzPts val="1000"/>
              <a:buChar char="○"/>
            </a:pPr>
            <a:r>
              <a:rPr lang="en" sz="1000"/>
              <a:t>Delegating generic plumbing to a runtime/framework</a:t>
            </a:r>
            <a:br>
              <a:rPr lang="en" sz="1000"/>
            </a:br>
            <a:r>
              <a:rPr lang="en" sz="1000"/>
              <a:t>→ With this in mind, let’s see where LangGraph fits into this stack.</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0"/>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2" name="Google Shape;162;p20"/>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we chose LangGraph (Not settled for it)</a:t>
            </a:r>
            <a:endParaRPr/>
          </a:p>
        </p:txBody>
      </p:sp>
      <p:sp>
        <p:nvSpPr>
          <p:cNvPr id="163" name="Google Shape;163;p20"/>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Strategic lens for LangGraph</a:t>
            </a:r>
            <a:endParaRPr/>
          </a:p>
          <a:p>
            <a:pPr indent="-304800" lvl="1" marL="914400" rtl="0" algn="l">
              <a:spcBef>
                <a:spcPts val="0"/>
              </a:spcBef>
              <a:spcAft>
                <a:spcPts val="0"/>
              </a:spcAft>
              <a:buSzPts val="1200"/>
              <a:buChar char="○"/>
            </a:pPr>
            <a:r>
              <a:rPr lang="en"/>
              <a:t>1️⃣ </a:t>
            </a:r>
            <a:r>
              <a:rPr b="1" lang="en">
                <a:latin typeface="Noto Sans"/>
                <a:ea typeface="Noto Sans"/>
                <a:cs typeface="Noto Sans"/>
                <a:sym typeface="Noto Sans"/>
              </a:rPr>
              <a:t>Business</a:t>
            </a:r>
            <a:r>
              <a:rPr lang="en"/>
              <a:t> - Focus on what the agent does</a:t>
            </a:r>
            <a:endParaRPr/>
          </a:p>
          <a:p>
            <a:pPr indent="-304800" lvl="1" marL="914400" rtl="0" algn="l">
              <a:spcBef>
                <a:spcPts val="1000"/>
              </a:spcBef>
              <a:spcAft>
                <a:spcPts val="0"/>
              </a:spcAft>
              <a:buSzPts val="1200"/>
              <a:buChar char="○"/>
            </a:pPr>
            <a:r>
              <a:rPr lang="en"/>
              <a:t>2️⃣ </a:t>
            </a:r>
            <a:r>
              <a:rPr b="1" lang="en">
                <a:latin typeface="Noto Sans"/>
                <a:ea typeface="Noto Sans"/>
                <a:cs typeface="Noto Sans"/>
                <a:sym typeface="Noto Sans"/>
              </a:rPr>
              <a:t>Financial</a:t>
            </a:r>
            <a:r>
              <a:rPr lang="en"/>
              <a:t> - Custom agents can be cheaper</a:t>
            </a:r>
            <a:endParaRPr/>
          </a:p>
          <a:p>
            <a:pPr indent="-304800" lvl="1" marL="914400" rtl="0" algn="l">
              <a:spcBef>
                <a:spcPts val="1000"/>
              </a:spcBef>
              <a:spcAft>
                <a:spcPts val="0"/>
              </a:spcAft>
              <a:buSzPts val="1200"/>
              <a:buChar char="○"/>
            </a:pPr>
            <a:r>
              <a:rPr lang="en"/>
              <a:t>3️⃣ </a:t>
            </a:r>
            <a:r>
              <a:rPr b="1" lang="en">
                <a:latin typeface="Noto Sans"/>
                <a:ea typeface="Noto Sans"/>
                <a:cs typeface="Noto Sans"/>
                <a:sym typeface="Noto Sans"/>
              </a:rPr>
              <a:t>Ops</a:t>
            </a:r>
            <a:r>
              <a:rPr lang="en"/>
              <a:t> - Agents must be safe and resilient</a:t>
            </a:r>
            <a:endParaRPr/>
          </a:p>
          <a:p>
            <a:pPr indent="-330200" lvl="0" marL="457200" rtl="0" algn="l">
              <a:spcBef>
                <a:spcPts val="1000"/>
              </a:spcBef>
              <a:spcAft>
                <a:spcPts val="0"/>
              </a:spcAft>
              <a:buSzPts val="1600"/>
              <a:buChar char="●"/>
            </a:pPr>
            <a:r>
              <a:rPr lang="en"/>
              <a:t>Not “we’re small, we </a:t>
            </a:r>
            <a:r>
              <a:rPr lang="en"/>
              <a:t>have</a:t>
            </a:r>
            <a:r>
              <a:rPr lang="en"/>
              <a:t> no choice”</a:t>
            </a:r>
            <a:endParaRPr/>
          </a:p>
          <a:p>
            <a:pPr indent="-330200" lvl="0" marL="457200" rtl="0" algn="l">
              <a:spcBef>
                <a:spcPts val="0"/>
              </a:spcBef>
              <a:spcAft>
                <a:spcPts val="0"/>
              </a:spcAft>
              <a:buSzPts val="1600"/>
              <a:buChar char="●"/>
            </a:pPr>
            <a:r>
              <a:rPr lang="en"/>
              <a:t>But: “Given our constraints, what’s the smartest stack?”</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1"/>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9" name="Google Shape;169;p21"/>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Business First: What should the agent actually do?</a:t>
            </a:r>
            <a:endParaRPr/>
          </a:p>
        </p:txBody>
      </p:sp>
      <p:sp>
        <p:nvSpPr>
          <p:cNvPr id="170" name="Google Shape;170;p21"/>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Business-first mindset </a:t>
            </a:r>
            <a:r>
              <a:rPr lang="en" sz="1500"/>
              <a:t>💼</a:t>
            </a:r>
            <a:endParaRPr sz="1500"/>
          </a:p>
          <a:p>
            <a:pPr indent="-298450" lvl="1" marL="914400" rtl="0" algn="l">
              <a:spcBef>
                <a:spcPts val="0"/>
              </a:spcBef>
              <a:spcAft>
                <a:spcPts val="0"/>
              </a:spcAft>
              <a:buSzPts val="1100"/>
              <a:buChar char="○"/>
            </a:pPr>
            <a:r>
              <a:rPr lang="en" sz="1100"/>
              <a:t>Less: “How do we implement multi-agent orchestration?”</a:t>
            </a:r>
            <a:endParaRPr sz="1100"/>
          </a:p>
          <a:p>
            <a:pPr indent="-298450" lvl="1" marL="914400" rtl="0" algn="l">
              <a:spcBef>
                <a:spcPts val="1000"/>
              </a:spcBef>
              <a:spcAft>
                <a:spcPts val="0"/>
              </a:spcAft>
              <a:buSzPts val="1100"/>
              <a:buChar char="○"/>
            </a:pPr>
            <a:r>
              <a:rPr lang="en" sz="1100"/>
              <a:t>More: “what exact workflow should this agent execute?”</a:t>
            </a:r>
            <a:endParaRPr sz="1100"/>
          </a:p>
          <a:p>
            <a:pPr indent="-323850" lvl="0" marL="457200" rtl="0" algn="l">
              <a:spcBef>
                <a:spcPts val="1000"/>
              </a:spcBef>
              <a:spcAft>
                <a:spcPts val="0"/>
              </a:spcAft>
              <a:buSzPts val="1500"/>
              <a:buChar char="●"/>
            </a:pPr>
            <a:r>
              <a:rPr lang="en" sz="1500"/>
              <a:t>With LangGraph, we could spend more time on</a:t>
            </a:r>
            <a:endParaRPr sz="1500"/>
          </a:p>
          <a:p>
            <a:pPr indent="-298450" lvl="1" marL="914400" rtl="0" algn="l">
              <a:spcBef>
                <a:spcPts val="0"/>
              </a:spcBef>
              <a:spcAft>
                <a:spcPts val="0"/>
              </a:spcAft>
              <a:buSzPts val="1100"/>
              <a:buChar char="○"/>
            </a:pPr>
            <a:r>
              <a:rPr lang="en" sz="1100"/>
              <a:t>Task decomposition &amp; domain logic</a:t>
            </a:r>
            <a:endParaRPr sz="1100"/>
          </a:p>
          <a:p>
            <a:pPr indent="-298450" lvl="1" marL="914400" rtl="0" algn="l">
              <a:spcBef>
                <a:spcPts val="1000"/>
              </a:spcBef>
              <a:spcAft>
                <a:spcPts val="0"/>
              </a:spcAft>
              <a:buSzPts val="1100"/>
              <a:buChar char="○"/>
            </a:pPr>
            <a:r>
              <a:rPr lang="en" sz="1100"/>
              <a:t>UX of failure / clarification / handoff</a:t>
            </a:r>
            <a:endParaRPr sz="1100"/>
          </a:p>
          <a:p>
            <a:pPr indent="-298450" lvl="1" marL="914400" rtl="0" algn="l">
              <a:spcBef>
                <a:spcPts val="1000"/>
              </a:spcBef>
              <a:spcAft>
                <a:spcPts val="0"/>
              </a:spcAft>
              <a:buSzPts val="1100"/>
              <a:buChar char="○"/>
            </a:pPr>
            <a:r>
              <a:rPr lang="en" sz="1100"/>
              <a:t>Guardrails aligned with business rules</a:t>
            </a:r>
            <a:endParaRPr sz="1100"/>
          </a:p>
          <a:p>
            <a:pPr indent="-323850" lvl="0" marL="457200" rtl="0" algn="l">
              <a:spcBef>
                <a:spcPts val="1000"/>
              </a:spcBef>
              <a:spcAft>
                <a:spcPts val="0"/>
              </a:spcAft>
              <a:buSzPts val="1500"/>
              <a:buChar char="●"/>
            </a:pPr>
            <a:r>
              <a:rPr lang="en" sz="1500"/>
              <a:t>The framework handled</a:t>
            </a:r>
            <a:endParaRPr sz="1500"/>
          </a:p>
          <a:p>
            <a:pPr indent="-298450" lvl="1" marL="914400" rtl="0" algn="l">
              <a:spcBef>
                <a:spcPts val="0"/>
              </a:spcBef>
              <a:spcAft>
                <a:spcPts val="0"/>
              </a:spcAft>
              <a:buSzPts val="1100"/>
              <a:buChar char="○"/>
            </a:pPr>
            <a:r>
              <a:rPr lang="en" sz="1100"/>
              <a:t>Wiring between nodes</a:t>
            </a:r>
            <a:endParaRPr sz="1100"/>
          </a:p>
          <a:p>
            <a:pPr indent="-298450" lvl="1" marL="914400" rtl="0" algn="l">
              <a:spcBef>
                <a:spcPts val="1000"/>
              </a:spcBef>
              <a:spcAft>
                <a:spcPts val="1000"/>
              </a:spcAft>
              <a:buSzPts val="1100"/>
              <a:buChar char="○"/>
            </a:pPr>
            <a:r>
              <a:rPr lang="en" sz="1100"/>
              <a:t>State passing, retries, branching</a:t>
            </a:r>
            <a:br>
              <a:rPr lang="en" sz="1100"/>
            </a:br>
            <a:r>
              <a:rPr lang="en" sz="1100"/>
              <a:t>→ We optimized for user value, not graph plumbing</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2"/>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6" name="Google Shape;176;p22"/>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Costs Matter: When custom agents are actually cheaper</a:t>
            </a:r>
            <a:endParaRPr/>
          </a:p>
        </p:txBody>
      </p:sp>
      <p:sp>
        <p:nvSpPr>
          <p:cNvPr id="177" name="Google Shape;177;p22"/>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General-purpose agents are convenient… but </a:t>
            </a:r>
            <a:r>
              <a:rPr lang="en" sz="1400"/>
              <a:t>💸</a:t>
            </a:r>
            <a:endParaRPr sz="1400"/>
          </a:p>
          <a:p>
            <a:pPr indent="-292100" lvl="1" marL="914400" rtl="0" algn="l">
              <a:spcBef>
                <a:spcPts val="0"/>
              </a:spcBef>
              <a:spcAft>
                <a:spcPts val="0"/>
              </a:spcAft>
              <a:buSzPts val="1000"/>
              <a:buChar char="○"/>
            </a:pPr>
            <a:r>
              <a:rPr lang="en" sz="1000"/>
              <a:t>Claude Code, generic “do-everything” agents</a:t>
            </a:r>
            <a:endParaRPr sz="1000"/>
          </a:p>
          <a:p>
            <a:pPr indent="-292100" lvl="1" marL="914400" rtl="0" algn="l">
              <a:spcBef>
                <a:spcPts val="1000"/>
              </a:spcBef>
              <a:spcAft>
                <a:spcPts val="0"/>
              </a:spcAft>
              <a:buSzPts val="1000"/>
              <a:buChar char="○"/>
            </a:pPr>
            <a:r>
              <a:rPr lang="en" sz="1000"/>
              <a:t>Great DX, but:</a:t>
            </a:r>
            <a:endParaRPr sz="1000"/>
          </a:p>
          <a:p>
            <a:pPr indent="-279400" lvl="2" marL="1371600" rtl="0" algn="l">
              <a:spcBef>
                <a:spcPts val="1000"/>
              </a:spcBef>
              <a:spcAft>
                <a:spcPts val="0"/>
              </a:spcAft>
              <a:buSzPts val="800"/>
              <a:buChar char="■"/>
            </a:pPr>
            <a:r>
              <a:rPr lang="en" sz="800"/>
              <a:t>Longer reasoning chains</a:t>
            </a:r>
            <a:endParaRPr sz="800"/>
          </a:p>
          <a:p>
            <a:pPr indent="-279400" lvl="2" marL="1371600" rtl="0" algn="l">
              <a:spcBef>
                <a:spcPts val="1000"/>
              </a:spcBef>
              <a:spcAft>
                <a:spcPts val="0"/>
              </a:spcAft>
              <a:buSzPts val="800"/>
              <a:buChar char="■"/>
            </a:pPr>
            <a:r>
              <a:rPr lang="en" sz="800"/>
              <a:t>Morel tool calls &amp; loops</a:t>
            </a:r>
            <a:endParaRPr sz="800"/>
          </a:p>
          <a:p>
            <a:pPr indent="-279400" lvl="2" marL="1371600" rtl="0" algn="l">
              <a:spcBef>
                <a:spcPts val="1000"/>
              </a:spcBef>
              <a:spcAft>
                <a:spcPts val="0"/>
              </a:spcAft>
              <a:buSzPts val="800"/>
              <a:buChar char="■"/>
            </a:pPr>
            <a:r>
              <a:rPr lang="en" sz="800"/>
              <a:t>Unpredictable token usage</a:t>
            </a:r>
            <a:endParaRPr sz="800"/>
          </a:p>
          <a:p>
            <a:pPr indent="-292100" lvl="1" marL="914400" rtl="0" algn="l">
              <a:spcBef>
                <a:spcPts val="1000"/>
              </a:spcBef>
              <a:spcAft>
                <a:spcPts val="0"/>
              </a:spcAft>
              <a:buSzPts val="1000"/>
              <a:buChar char="○"/>
            </a:pPr>
            <a:r>
              <a:rPr lang="en" sz="1000"/>
              <a:t>Custom agent on LangGraph:</a:t>
            </a:r>
            <a:endParaRPr sz="1000"/>
          </a:p>
          <a:p>
            <a:pPr indent="-279400" lvl="2" marL="1371600" rtl="0" algn="l">
              <a:spcBef>
                <a:spcPts val="1000"/>
              </a:spcBef>
              <a:spcAft>
                <a:spcPts val="0"/>
              </a:spcAft>
              <a:buSzPts val="800"/>
              <a:buChar char="■"/>
            </a:pPr>
            <a:r>
              <a:rPr lang="en" sz="800"/>
              <a:t>Narrow, task-specific flows</a:t>
            </a:r>
            <a:endParaRPr sz="800"/>
          </a:p>
          <a:p>
            <a:pPr indent="-279400" lvl="2" marL="1371600" rtl="0" algn="l">
              <a:spcBef>
                <a:spcPts val="1000"/>
              </a:spcBef>
              <a:spcAft>
                <a:spcPts val="0"/>
              </a:spcAft>
              <a:buSzPts val="800"/>
              <a:buChar char="■"/>
            </a:pPr>
            <a:r>
              <a:rPr lang="en" sz="800"/>
              <a:t>Hard limits on: depth of reasoning, number of tool invocations</a:t>
            </a:r>
            <a:endParaRPr sz="800"/>
          </a:p>
          <a:p>
            <a:pPr indent="-279400" lvl="2" marL="1371600" rtl="0" algn="l">
              <a:spcBef>
                <a:spcPts val="1000"/>
              </a:spcBef>
              <a:spcAft>
                <a:spcPts val="0"/>
              </a:spcAft>
              <a:buSzPts val="800"/>
              <a:buChar char="■"/>
            </a:pPr>
            <a:r>
              <a:rPr lang="en" sz="800"/>
              <a:t>Predictable + lower per-run cost</a:t>
            </a:r>
            <a:endParaRPr sz="800"/>
          </a:p>
          <a:p>
            <a:pPr indent="-317500" lvl="0" marL="457200" rtl="0" algn="l">
              <a:spcBef>
                <a:spcPts val="1000"/>
              </a:spcBef>
              <a:spcAft>
                <a:spcPts val="0"/>
              </a:spcAft>
              <a:buSzPts val="1400"/>
              <a:buChar char="●"/>
            </a:pPr>
            <a:r>
              <a:rPr lang="en" sz="1400"/>
              <a:t>Trade off:</a:t>
            </a:r>
            <a:endParaRPr sz="1400"/>
          </a:p>
          <a:p>
            <a:pPr indent="-292100" lvl="1" marL="914400" rtl="0" algn="l">
              <a:spcBef>
                <a:spcPts val="0"/>
              </a:spcBef>
              <a:spcAft>
                <a:spcPts val="1000"/>
              </a:spcAft>
              <a:buSzPts val="1000"/>
              <a:buChar char="○"/>
            </a:pPr>
            <a:r>
              <a:rPr lang="en" sz="1000"/>
              <a:t>Higher dev cost upfront, but Lower operational cost at scale</a:t>
            </a:r>
            <a:br>
              <a:rPr lang="en" sz="1000"/>
            </a:br>
            <a:r>
              <a:rPr lang="en" sz="1000"/>
              <a:t>→ For us, custom agents were the cheaper choice over time</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3"/>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3" name="Google Shape;183;p23"/>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Ops view: Agents that don’t die or go rogue</a:t>
            </a:r>
            <a:endParaRPr/>
          </a:p>
        </p:txBody>
      </p:sp>
      <p:sp>
        <p:nvSpPr>
          <p:cNvPr id="184" name="Google Shape;184;p23"/>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Ops reality: shipping =! </a:t>
            </a:r>
            <a:r>
              <a:rPr lang="en" sz="1400"/>
              <a:t>d</a:t>
            </a:r>
            <a:r>
              <a:rPr lang="en" sz="1400"/>
              <a:t>one 🚨</a:t>
            </a:r>
            <a:endParaRPr sz="1400"/>
          </a:p>
          <a:p>
            <a:pPr indent="-292100" lvl="1" marL="914400" rtl="0" algn="l">
              <a:spcBef>
                <a:spcPts val="0"/>
              </a:spcBef>
              <a:spcAft>
                <a:spcPts val="0"/>
              </a:spcAft>
              <a:buSzPts val="1000"/>
              <a:buChar char="○"/>
            </a:pPr>
            <a:r>
              <a:rPr lang="en" sz="1000"/>
              <a:t>Real work starts after deployment</a:t>
            </a:r>
            <a:endParaRPr sz="1000"/>
          </a:p>
          <a:p>
            <a:pPr indent="-292100" lvl="1" marL="914400" rtl="0" algn="l">
              <a:spcBef>
                <a:spcPts val="1000"/>
              </a:spcBef>
              <a:spcAft>
                <a:spcPts val="0"/>
              </a:spcAft>
              <a:buSzPts val="1000"/>
              <a:buChar char="○"/>
            </a:pPr>
            <a:r>
              <a:rPr lang="en" sz="1000"/>
              <a:t>We care about</a:t>
            </a:r>
            <a:endParaRPr sz="1000"/>
          </a:p>
          <a:p>
            <a:pPr indent="-279400" lvl="2" marL="1371600" rtl="0" algn="l">
              <a:spcBef>
                <a:spcPts val="1000"/>
              </a:spcBef>
              <a:spcAft>
                <a:spcPts val="0"/>
              </a:spcAft>
              <a:buSzPts val="800"/>
              <a:buChar char="■"/>
            </a:pPr>
            <a:r>
              <a:rPr lang="en" sz="800"/>
              <a:t>Not just “does it run?”</a:t>
            </a:r>
            <a:endParaRPr sz="800"/>
          </a:p>
          <a:p>
            <a:pPr indent="-279400" lvl="2" marL="1371600" rtl="0" algn="l">
              <a:spcBef>
                <a:spcPts val="1000"/>
              </a:spcBef>
              <a:spcAft>
                <a:spcPts val="0"/>
              </a:spcAft>
              <a:buSzPts val="800"/>
              <a:buChar char="■"/>
            </a:pPr>
            <a:r>
              <a:rPr lang="en" sz="800"/>
              <a:t>BUt “does it recover?” and “does it avoid bad actions?”</a:t>
            </a:r>
            <a:endParaRPr sz="800"/>
          </a:p>
          <a:p>
            <a:pPr indent="-317500" lvl="0" marL="457200" rtl="0" algn="l">
              <a:spcBef>
                <a:spcPts val="1000"/>
              </a:spcBef>
              <a:spcAft>
                <a:spcPts val="0"/>
              </a:spcAft>
              <a:buSzPts val="1400"/>
              <a:buChar char="●"/>
            </a:pPr>
            <a:r>
              <a:rPr lang="en" sz="1400"/>
              <a:t>Operational needs for agents</a:t>
            </a:r>
            <a:endParaRPr sz="1400"/>
          </a:p>
          <a:p>
            <a:pPr indent="-292100" lvl="1" marL="914400" rtl="0" algn="l">
              <a:spcBef>
                <a:spcPts val="0"/>
              </a:spcBef>
              <a:spcAft>
                <a:spcPts val="0"/>
              </a:spcAft>
              <a:buSzPts val="1000"/>
              <a:buChar char="○"/>
            </a:pPr>
            <a:r>
              <a:rPr lang="en" sz="1000"/>
              <a:t>State &amp; checkpointing</a:t>
            </a:r>
            <a:endParaRPr sz="1000"/>
          </a:p>
          <a:p>
            <a:pPr indent="-292100" lvl="1" marL="914400" rtl="0" algn="l">
              <a:spcBef>
                <a:spcPts val="1000"/>
              </a:spcBef>
              <a:spcAft>
                <a:spcPts val="0"/>
              </a:spcAft>
              <a:buSzPts val="1000"/>
              <a:buChar char="○"/>
            </a:pPr>
            <a:r>
              <a:rPr lang="en" sz="1000"/>
              <a:t>Automatic retries &amp; backoff</a:t>
            </a:r>
            <a:endParaRPr sz="1000"/>
          </a:p>
          <a:p>
            <a:pPr indent="-292100" lvl="1" marL="914400" rtl="0" algn="l">
              <a:spcBef>
                <a:spcPts val="1000"/>
              </a:spcBef>
              <a:spcAft>
                <a:spcPts val="0"/>
              </a:spcAft>
              <a:buSzPts val="1000"/>
              <a:buChar char="○"/>
            </a:pPr>
            <a:r>
              <a:rPr lang="en" sz="1000"/>
              <a:t>Pause / resume long-running workflows</a:t>
            </a:r>
            <a:endParaRPr sz="1000"/>
          </a:p>
          <a:p>
            <a:pPr indent="-292100" lvl="1" marL="914400" rtl="0" algn="l">
              <a:spcBef>
                <a:spcPts val="1000"/>
              </a:spcBef>
              <a:spcAft>
                <a:spcPts val="0"/>
              </a:spcAft>
              <a:buSzPts val="1000"/>
              <a:buChar char="○"/>
            </a:pPr>
            <a:r>
              <a:rPr lang="en" sz="1000"/>
              <a:t>Safe rollbacks on failures</a:t>
            </a:r>
            <a:endParaRPr sz="1000"/>
          </a:p>
          <a:p>
            <a:pPr indent="-317500" lvl="0" marL="457200" rtl="0" algn="l">
              <a:spcBef>
                <a:spcPts val="1000"/>
              </a:spcBef>
              <a:spcAft>
                <a:spcPts val="0"/>
              </a:spcAft>
              <a:buSzPts val="1400"/>
              <a:buChar char="●"/>
            </a:pPr>
            <a:r>
              <a:rPr lang="en" sz="1400"/>
              <a:t>LangGraph gave us A runtime build around these features and hooks for observability</a:t>
            </a:r>
            <a:endParaRPr sz="1400"/>
          </a:p>
          <a:p>
            <a:pPr indent="-304800" lvl="1" marL="914400" rtl="0" algn="l">
              <a:spcBef>
                <a:spcPts val="0"/>
              </a:spcBef>
              <a:spcAft>
                <a:spcPts val="1000"/>
              </a:spcAft>
              <a:buSzPts val="1200"/>
              <a:buChar char="○"/>
            </a:pPr>
            <a:r>
              <a:rPr lang="en"/>
              <a:t>→ This made “don’t die, don’t go rogue” a design property, not an afterthought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0" name="Google Shape;190;p24"/>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Recap: LangGraph as a Strategic Bet</a:t>
            </a:r>
            <a:endParaRPr/>
          </a:p>
        </p:txBody>
      </p:sp>
      <p:sp>
        <p:nvSpPr>
          <p:cNvPr id="191" name="Google Shape;191;p24"/>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Using an agent framework like LangGraph is</a:t>
            </a:r>
            <a:endParaRPr/>
          </a:p>
          <a:p>
            <a:pPr indent="-304800" lvl="1" marL="914400" rtl="0" algn="l">
              <a:spcBef>
                <a:spcPts val="0"/>
              </a:spcBef>
              <a:spcAft>
                <a:spcPts val="0"/>
              </a:spcAft>
              <a:buSzPts val="1200"/>
              <a:buChar char="○"/>
            </a:pPr>
            <a:r>
              <a:rPr lang="en"/>
              <a:t>We want to optimize across…</a:t>
            </a:r>
            <a:endParaRPr/>
          </a:p>
          <a:p>
            <a:pPr indent="-292100" lvl="2" marL="1371600" rtl="0" algn="l">
              <a:spcBef>
                <a:spcPts val="1000"/>
              </a:spcBef>
              <a:spcAft>
                <a:spcPts val="0"/>
              </a:spcAft>
              <a:buSzPts val="1000"/>
              <a:buChar char="■"/>
            </a:pPr>
            <a:r>
              <a:rPr lang="en"/>
              <a:t>Business - focus on behavior &amp; value</a:t>
            </a:r>
            <a:endParaRPr/>
          </a:p>
          <a:p>
            <a:pPr indent="-292100" lvl="2" marL="1371600" rtl="0" algn="l">
              <a:spcBef>
                <a:spcPts val="1000"/>
              </a:spcBef>
              <a:spcAft>
                <a:spcPts val="0"/>
              </a:spcAft>
              <a:buSzPts val="1000"/>
              <a:buChar char="■"/>
            </a:pPr>
            <a:r>
              <a:rPr lang="en"/>
              <a:t>Finance - control run-time cost with custom flows</a:t>
            </a:r>
            <a:endParaRPr/>
          </a:p>
          <a:p>
            <a:pPr indent="-292100" lvl="2" marL="1371600" rtl="0" algn="l">
              <a:spcBef>
                <a:spcPts val="1000"/>
              </a:spcBef>
              <a:spcAft>
                <a:spcPts val="0"/>
              </a:spcAft>
              <a:buSzPts val="1000"/>
              <a:buChar char="■"/>
            </a:pPr>
            <a:r>
              <a:rPr lang="en"/>
              <a:t>Ops - build agents that don’t die or go rogue</a:t>
            </a:r>
            <a:endParaRPr/>
          </a:p>
          <a:p>
            <a:pPr indent="-330200" lvl="0" marL="457200" rtl="0" algn="l">
              <a:spcBef>
                <a:spcPts val="1000"/>
              </a:spcBef>
              <a:spcAft>
                <a:spcPts val="0"/>
              </a:spcAft>
              <a:buSzPts val="1600"/>
              <a:buChar char="●"/>
            </a:pPr>
            <a:r>
              <a:rPr lang="en"/>
              <a:t>Lang Graph act as a</a:t>
            </a:r>
            <a:endParaRPr/>
          </a:p>
          <a:p>
            <a:pPr indent="-304800" lvl="1" marL="914400" rtl="0" algn="l">
              <a:spcBef>
                <a:spcPts val="0"/>
              </a:spcBef>
              <a:spcAft>
                <a:spcPts val="0"/>
              </a:spcAft>
              <a:buSzPts val="1200"/>
              <a:buChar char="○"/>
            </a:pPr>
            <a:r>
              <a:rPr lang="en"/>
              <a:t>Controlled runtime for multi-agent workflows</a:t>
            </a:r>
            <a:endParaRPr/>
          </a:p>
          <a:p>
            <a:pPr indent="-304800" lvl="1" marL="914400" rtl="0" algn="l">
              <a:spcBef>
                <a:spcPts val="1000"/>
              </a:spcBef>
              <a:spcAft>
                <a:spcPts val="0"/>
              </a:spcAft>
              <a:buSzPts val="1200"/>
              <a:buChar char="○"/>
            </a:pPr>
            <a:r>
              <a:rPr lang="en"/>
              <a:t>Platform for survivability features (state, retries, HITL)</a:t>
            </a:r>
            <a:endParaRPr/>
          </a:p>
          <a:p>
            <a:pPr indent="-304800" lvl="1" marL="914400" rtl="0" algn="l">
              <a:spcBef>
                <a:spcPts val="1000"/>
              </a:spcBef>
              <a:spcAft>
                <a:spcPts val="1000"/>
              </a:spcAft>
              <a:buSzPts val="1200"/>
              <a:buChar char="○"/>
            </a:pPr>
            <a:r>
              <a:rPr lang="en"/>
              <a:t>→ A strategic decision balancing product, cost, and reliability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7"/>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EA1655"/>
                </a:solidFill>
                <a:latin typeface="Helvetica Neue"/>
                <a:ea typeface="Helvetica Neue"/>
                <a:cs typeface="Helvetica Neue"/>
                <a:sym typeface="Helvetica Neue"/>
              </a:rPr>
              <a:t>‹#›</a:t>
            </a:fld>
            <a:endParaRPr sz="1000">
              <a:solidFill>
                <a:srgbClr val="EA1655"/>
              </a:solidFill>
              <a:latin typeface="Helvetica Neue"/>
              <a:ea typeface="Helvetica Neue"/>
              <a:cs typeface="Helvetica Neue"/>
              <a:sym typeface="Helvetica Neue"/>
            </a:endParaRPr>
          </a:p>
        </p:txBody>
      </p:sp>
      <p:sp>
        <p:nvSpPr>
          <p:cNvPr id="52" name="Google Shape;52;p7"/>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Speaker</a:t>
            </a:r>
            <a:endParaRPr/>
          </a:p>
        </p:txBody>
      </p:sp>
      <p:sp>
        <p:nvSpPr>
          <p:cNvPr id="53" name="Google Shape;53;p7"/>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oto Sans Mono"/>
                <a:ea typeface="Noto Sans Mono"/>
                <a:cs typeface="Noto Sans Mono"/>
                <a:sym typeface="Noto Sans Mono"/>
              </a:rPr>
              <a:t>오성</a:t>
            </a:r>
            <a:r>
              <a:rPr b="1" lang="en">
                <a:latin typeface="Noto Sans Mono"/>
                <a:ea typeface="Noto Sans Mono"/>
                <a:cs typeface="Noto Sans Mono"/>
                <a:sym typeface="Noto Sans Mono"/>
              </a:rPr>
              <a:t>우</a:t>
            </a:r>
            <a:r>
              <a:rPr lang="en">
                <a:latin typeface="Noto Sans Mono SemiBold"/>
                <a:ea typeface="Noto Sans Mono SemiBold"/>
                <a:cs typeface="Noto Sans Mono SemiBold"/>
                <a:sym typeface="Noto Sans Mono SemiBold"/>
              </a:rPr>
              <a:t> </a:t>
            </a:r>
            <a:r>
              <a:rPr lang="en">
                <a:latin typeface="Noto Sans Mono SemiBold"/>
                <a:ea typeface="Noto Sans Mono SemiBold"/>
                <a:cs typeface="Noto Sans Mono SemiBold"/>
                <a:sym typeface="Noto Sans Mono SemiBold"/>
              </a:rPr>
              <a:t>Sungwoo Oh</a:t>
            </a:r>
            <a:endParaRPr>
              <a:latin typeface="Noto Sans Mono SemiBold"/>
              <a:ea typeface="Noto Sans Mono SemiBold"/>
              <a:cs typeface="Noto Sans Mono SemiBold"/>
              <a:sym typeface="Noto Sans Mono SemiBold"/>
            </a:endParaRPr>
          </a:p>
          <a:p>
            <a:pPr indent="-304800" lvl="0" marL="457200" rtl="0" algn="l">
              <a:spcBef>
                <a:spcPts val="0"/>
              </a:spcBef>
              <a:spcAft>
                <a:spcPts val="0"/>
              </a:spcAft>
              <a:buSzPts val="1200"/>
              <a:buFont typeface="Noto Sans Mono"/>
              <a:buChar char="-"/>
            </a:pPr>
            <a:r>
              <a:rPr lang="en" sz="1200">
                <a:latin typeface="Noto Sans Mono"/>
                <a:ea typeface="Noto Sans Mono"/>
                <a:cs typeface="Noto Sans Mono"/>
                <a:sym typeface="Noto Sans Mono"/>
              </a:rPr>
              <a:t>링크드</a:t>
            </a:r>
            <a:r>
              <a:rPr lang="en" sz="1200">
                <a:latin typeface="Noto Sans Mono"/>
                <a:ea typeface="Noto Sans Mono"/>
                <a:cs typeface="Noto Sans Mono"/>
                <a:sym typeface="Noto Sans Mono"/>
              </a:rPr>
              <a:t>인 linked.in/sackoh</a:t>
            </a:r>
            <a:endParaRPr sz="1200">
              <a:latin typeface="Noto Sans Mono"/>
              <a:ea typeface="Noto Sans Mono"/>
              <a:cs typeface="Noto Sans Mono"/>
              <a:sym typeface="Noto Sans Mono"/>
            </a:endParaRPr>
          </a:p>
          <a:p>
            <a:pPr indent="-304800" lvl="0" marL="457200" rtl="0" algn="l">
              <a:spcBef>
                <a:spcPts val="0"/>
              </a:spcBef>
              <a:spcAft>
                <a:spcPts val="0"/>
              </a:spcAft>
              <a:buSzPts val="1200"/>
              <a:buFont typeface="Noto Sans Mono"/>
              <a:buChar char="-"/>
            </a:pPr>
            <a:r>
              <a:rPr lang="en" sz="1200">
                <a:latin typeface="Noto Sans Mono"/>
                <a:ea typeface="Noto Sans Mono"/>
                <a:cs typeface="Noto Sans Mono"/>
                <a:sym typeface="Noto Sans Mono"/>
              </a:rPr>
              <a:t>깃헙    github.com/sackoh</a:t>
            </a:r>
            <a:endParaRPr sz="1200">
              <a:latin typeface="Noto Sans Mono"/>
              <a:ea typeface="Noto Sans Mono"/>
              <a:cs typeface="Noto Sans Mono"/>
              <a:sym typeface="Noto Sans Mono"/>
            </a:endParaRPr>
          </a:p>
          <a:p>
            <a:pPr indent="0" lvl="0" marL="0" rtl="0" algn="l">
              <a:spcBef>
                <a:spcPts val="0"/>
              </a:spcBef>
              <a:spcAft>
                <a:spcPts val="0"/>
              </a:spcAft>
              <a:buNone/>
            </a:pPr>
            <a:r>
              <a:t/>
            </a:r>
            <a:endParaRPr sz="1000">
              <a:latin typeface="Noto Sans Mono"/>
              <a:ea typeface="Noto Sans Mono"/>
              <a:cs typeface="Noto Sans Mono"/>
              <a:sym typeface="Noto Sans Mono"/>
            </a:endParaRPr>
          </a:p>
          <a:p>
            <a:pPr indent="0" lvl="0" marL="0" rtl="0" algn="l">
              <a:spcBef>
                <a:spcPts val="0"/>
              </a:spcBef>
              <a:spcAft>
                <a:spcPts val="0"/>
              </a:spcAft>
              <a:buNone/>
            </a:pPr>
            <a:r>
              <a:rPr lang="en" sz="1200">
                <a:latin typeface="Noto Sans Mono"/>
                <a:ea typeface="Noto Sans Mono"/>
                <a:cs typeface="Noto Sans Mono"/>
                <a:sym typeface="Noto Sans Mono"/>
              </a:rPr>
              <a:t>PyCon Korea 2019 - 뚱뚱하고 굼뜬 판다(Pandas)를 위한 효과적인 다이어트 전략</a:t>
            </a:r>
            <a:endParaRPr sz="1200">
              <a:latin typeface="Noto Sans Mono"/>
              <a:ea typeface="Noto Sans Mono"/>
              <a:cs typeface="Noto Sans Mono"/>
              <a:sym typeface="Noto Sans Mono"/>
            </a:endParaRPr>
          </a:p>
          <a:p>
            <a:pPr indent="0" lvl="0" marL="0" rtl="0" algn="l">
              <a:spcBef>
                <a:spcPts val="0"/>
              </a:spcBef>
              <a:spcAft>
                <a:spcPts val="0"/>
              </a:spcAft>
              <a:buNone/>
            </a:pPr>
            <a:r>
              <a:rPr lang="en" sz="1200">
                <a:latin typeface="Noto Sans Mono"/>
                <a:ea typeface="Noto Sans Mono"/>
                <a:cs typeface="Noto Sans Mono"/>
                <a:sym typeface="Noto Sans Mono"/>
              </a:rPr>
              <a:t>PyCon Korea 2020 - 금융 언어 이해를 위해 개발 ALBERT 톺아보기</a:t>
            </a:r>
            <a:endParaRPr sz="1200">
              <a:latin typeface="Noto Sans Mono"/>
              <a:ea typeface="Noto Sans Mono"/>
              <a:cs typeface="Noto Sans Mono"/>
              <a:sym typeface="Noto Sans Mono"/>
            </a:endParaRPr>
          </a:p>
          <a:p>
            <a:pPr indent="0" lvl="0" marL="0" rtl="0" algn="l">
              <a:spcBef>
                <a:spcPts val="0"/>
              </a:spcBef>
              <a:spcAft>
                <a:spcPts val="0"/>
              </a:spcAft>
              <a:buNone/>
            </a:pPr>
            <a:r>
              <a:rPr lang="en" sz="1200">
                <a:latin typeface="Noto Sans Mono"/>
                <a:ea typeface="Noto Sans Mono"/>
                <a:cs typeface="Noto Sans Mono"/>
                <a:sym typeface="Noto Sans Mono"/>
              </a:rPr>
              <a:t>PyCon Korea 2023 - </a:t>
            </a:r>
            <a:r>
              <a:rPr lang="en" sz="1200">
                <a:latin typeface="Noto Sans Mono"/>
                <a:ea typeface="Noto Sans Mono"/>
                <a:cs typeface="Noto Sans Mono"/>
                <a:sym typeface="Noto Sans Mono"/>
              </a:rPr>
              <a:t>로컬 환경에서 사이즈가 큰 데이터를 효과적으로 처리/분석하기 위한 전략</a:t>
            </a:r>
            <a:endParaRPr sz="1200">
              <a:latin typeface="Noto Sans Mono"/>
              <a:ea typeface="Noto Sans Mono"/>
              <a:cs typeface="Noto Sans Mono"/>
              <a:sym typeface="Noto Sans Mono"/>
            </a:endParaRPr>
          </a:p>
          <a:p>
            <a:pPr indent="0" lvl="0" marL="0" rtl="0" algn="l">
              <a:spcBef>
                <a:spcPts val="0"/>
              </a:spcBef>
              <a:spcAft>
                <a:spcPts val="0"/>
              </a:spcAft>
              <a:buNone/>
            </a:pPr>
            <a:r>
              <a:t/>
            </a:r>
            <a:endParaRPr sz="1200">
              <a:latin typeface="Noto Sans Mono"/>
              <a:ea typeface="Noto Sans Mono"/>
              <a:cs typeface="Noto Sans Mono"/>
              <a:sym typeface="Noto Sans Mono"/>
            </a:endParaRPr>
          </a:p>
          <a:p>
            <a:pPr indent="0" lvl="0" marL="0" rtl="0" algn="l">
              <a:spcBef>
                <a:spcPts val="0"/>
              </a:spcBef>
              <a:spcAft>
                <a:spcPts val="0"/>
              </a:spcAft>
              <a:buNone/>
            </a:pPr>
            <a:r>
              <a:rPr lang="en" sz="1200">
                <a:latin typeface="Noto Sans Mono"/>
                <a:ea typeface="Noto Sans Mono"/>
                <a:cs typeface="Noto Sans Mono"/>
                <a:sym typeface="Noto Sans Mono"/>
              </a:rPr>
              <a:t>오픈소스와 공유의 힘을 믿는 ,,,</a:t>
            </a:r>
            <a:endParaRPr sz="1200">
              <a:latin typeface="Noto Sans Mono"/>
              <a:ea typeface="Noto Sans Mono"/>
              <a:cs typeface="Noto Sans Mono"/>
              <a:sym typeface="Noto Sans Mono"/>
            </a:endParaRPr>
          </a:p>
          <a:p>
            <a:pPr indent="0" lvl="0" marL="0" rtl="0" algn="l">
              <a:spcBef>
                <a:spcPts val="0"/>
              </a:spcBef>
              <a:spcAft>
                <a:spcPts val="0"/>
              </a:spcAft>
              <a:buNone/>
            </a:pPr>
            <a:r>
              <a:t/>
            </a:r>
            <a:endParaRPr sz="1200">
              <a:latin typeface="Noto Sans Mono"/>
              <a:ea typeface="Noto Sans Mono"/>
              <a:cs typeface="Noto Sans Mono"/>
              <a:sym typeface="Noto Sans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7" name="Google Shape;197;p25"/>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Designing “Hard to Kill” multi-agent with LangGraph</a:t>
            </a:r>
            <a:endParaRPr/>
          </a:p>
        </p:txBody>
      </p:sp>
      <p:sp>
        <p:nvSpPr>
          <p:cNvPr id="198" name="Google Shape;198;p25"/>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This talk is not</a:t>
            </a:r>
            <a:endParaRPr/>
          </a:p>
          <a:p>
            <a:pPr indent="-304800" lvl="1" marL="914400" rtl="0" algn="l">
              <a:spcBef>
                <a:spcPts val="0"/>
              </a:spcBef>
              <a:spcAft>
                <a:spcPts val="0"/>
              </a:spcAft>
              <a:buSzPts val="1200"/>
              <a:buChar char="○"/>
            </a:pPr>
            <a:r>
              <a:rPr lang="en"/>
              <a:t>A LangGraph 101 tutorial</a:t>
            </a:r>
            <a:endParaRPr/>
          </a:p>
          <a:p>
            <a:pPr indent="-304800" lvl="1" marL="914400" rtl="0" algn="l">
              <a:spcBef>
                <a:spcPts val="1000"/>
              </a:spcBef>
              <a:spcAft>
                <a:spcPts val="0"/>
              </a:spcAft>
              <a:buSzPts val="1200"/>
              <a:buChar char="○"/>
            </a:pPr>
            <a:r>
              <a:rPr lang="en"/>
              <a:t>A feature-by-feature walkthrough</a:t>
            </a:r>
            <a:endParaRPr/>
          </a:p>
          <a:p>
            <a:pPr indent="-330200" lvl="0" marL="457200" rtl="0" algn="l">
              <a:spcBef>
                <a:spcPts val="1000"/>
              </a:spcBef>
              <a:spcAft>
                <a:spcPts val="0"/>
              </a:spcAft>
              <a:buSzPts val="1600"/>
              <a:buChar char="●"/>
            </a:pPr>
            <a:r>
              <a:rPr lang="en"/>
              <a:t>This talk is</a:t>
            </a:r>
            <a:endParaRPr/>
          </a:p>
          <a:p>
            <a:pPr indent="-304800" lvl="1" marL="914400" rtl="0" algn="l">
              <a:spcBef>
                <a:spcPts val="0"/>
              </a:spcBef>
              <a:spcAft>
                <a:spcPts val="0"/>
              </a:spcAft>
              <a:buSzPts val="1200"/>
              <a:buChar char="○"/>
            </a:pPr>
            <a:r>
              <a:rPr lang="en"/>
              <a:t>A field report on </a:t>
            </a:r>
            <a:r>
              <a:rPr lang="en"/>
              <a:t>designing</a:t>
            </a:r>
            <a:r>
              <a:rPr lang="en"/>
              <a:t> resilient multi-agent systems</a:t>
            </a:r>
            <a:endParaRPr/>
          </a:p>
          <a:p>
            <a:pPr indent="-304800" lvl="1" marL="914400" rtl="0" algn="l">
              <a:spcBef>
                <a:spcPts val="1000"/>
              </a:spcBef>
              <a:spcAft>
                <a:spcPts val="0"/>
              </a:spcAft>
              <a:buSzPts val="1200"/>
              <a:buChar char="○"/>
            </a:pPr>
            <a:r>
              <a:rPr lang="en"/>
              <a:t>On top of LangGraph, in real production environments</a:t>
            </a:r>
            <a:endParaRPr/>
          </a:p>
          <a:p>
            <a:pPr indent="0" lvl="0" marL="0" rtl="0" algn="l">
              <a:spcBef>
                <a:spcPts val="10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4" name="Google Shape;204;p26"/>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6"/>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p:nvPr/>
        </p:nvSpPr>
        <p:spPr>
          <a:xfrm>
            <a:off x="3112575" y="1931300"/>
            <a:ext cx="2312700" cy="800100"/>
          </a:xfrm>
          <a:prstGeom prst="rect">
            <a:avLst/>
          </a:prstGeom>
          <a:solidFill>
            <a:srgbClr val="EA16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랭그래프 1.0 릴리즈 캡처</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2" name="Google Shape;212;p27"/>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LangGraph 1.0: Perfect Timing</a:t>
            </a:r>
            <a:endParaRPr/>
          </a:p>
        </p:txBody>
      </p:sp>
      <p:sp>
        <p:nvSpPr>
          <p:cNvPr id="213" name="Google Shape;213;p27"/>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Timing </a:t>
            </a:r>
            <a:r>
              <a:rPr lang="en"/>
              <a:t>⏲️</a:t>
            </a:r>
            <a:endParaRPr/>
          </a:p>
          <a:p>
            <a:pPr indent="-304800" lvl="1" marL="914400" rtl="0" algn="l">
              <a:spcBef>
                <a:spcPts val="0"/>
              </a:spcBef>
              <a:spcAft>
                <a:spcPts val="0"/>
              </a:spcAft>
              <a:buSzPts val="1200"/>
              <a:buChar char="○"/>
            </a:pPr>
            <a:r>
              <a:rPr lang="en"/>
              <a:t>While mapping our “Stack of Doom”</a:t>
            </a:r>
            <a:endParaRPr/>
          </a:p>
          <a:p>
            <a:pPr indent="-304800" lvl="1" marL="914400" rtl="0" algn="l">
              <a:spcBef>
                <a:spcPts val="1000"/>
              </a:spcBef>
              <a:spcAft>
                <a:spcPts val="0"/>
              </a:spcAft>
              <a:buSzPts val="1200"/>
              <a:buChar char="○"/>
            </a:pPr>
            <a:r>
              <a:rPr lang="en"/>
              <a:t>LangGraph 1.0 was officially released</a:t>
            </a:r>
            <a:endParaRPr/>
          </a:p>
          <a:p>
            <a:pPr indent="-330200" lvl="0" marL="457200" rtl="0" algn="l">
              <a:spcBef>
                <a:spcPts val="1000"/>
              </a:spcBef>
              <a:spcAft>
                <a:spcPts val="0"/>
              </a:spcAft>
              <a:buSzPts val="1600"/>
              <a:buChar char="●"/>
            </a:pPr>
            <a:r>
              <a:rPr lang="en"/>
              <a:t>This raised a key question:</a:t>
            </a:r>
            <a:endParaRPr/>
          </a:p>
          <a:p>
            <a:pPr indent="-304800" lvl="1" marL="914400" rtl="0" algn="l">
              <a:spcBef>
                <a:spcPts val="0"/>
              </a:spcBef>
              <a:spcAft>
                <a:spcPts val="0"/>
              </a:spcAft>
              <a:buSzPts val="1200"/>
              <a:buChar char="○"/>
            </a:pPr>
            <a:r>
              <a:rPr lang="en"/>
              <a:t>“Is this still a demo tool?”</a:t>
            </a:r>
            <a:endParaRPr/>
          </a:p>
          <a:p>
            <a:pPr indent="-304800" lvl="1" marL="914400" rtl="0" algn="l">
              <a:spcBef>
                <a:spcPts val="1000"/>
              </a:spcBef>
              <a:spcAft>
                <a:spcPts val="0"/>
              </a:spcAft>
              <a:buSzPts val="1200"/>
              <a:buChar char="○"/>
            </a:pPr>
            <a:r>
              <a:rPr lang="en"/>
              <a:t>Or “is this ready for production?”</a:t>
            </a:r>
            <a:endParaRPr/>
          </a:p>
          <a:p>
            <a:pPr indent="0" lvl="0" marL="457200" rtl="0" algn="l">
              <a:spcBef>
                <a:spcPts val="100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28"/>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LangChain vs LangGraph: Who does What?</a:t>
            </a:r>
            <a:endParaRPr/>
          </a:p>
        </p:txBody>
      </p:sp>
      <p:sp>
        <p:nvSpPr>
          <p:cNvPr id="220" name="Google Shape;220;p28"/>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Use LangChain to shape the agent, Use LangGraph to keep the agent alive</a:t>
            </a:r>
            <a:endParaRPr sz="1500"/>
          </a:p>
        </p:txBody>
      </p:sp>
      <p:graphicFrame>
        <p:nvGraphicFramePr>
          <p:cNvPr id="221" name="Google Shape;221;p28"/>
          <p:cNvGraphicFramePr/>
          <p:nvPr/>
        </p:nvGraphicFramePr>
        <p:xfrm>
          <a:off x="292288" y="1863468"/>
          <a:ext cx="3000000" cy="3000000"/>
        </p:xfrm>
        <a:graphic>
          <a:graphicData uri="http://schemas.openxmlformats.org/drawingml/2006/table">
            <a:tbl>
              <a:tblPr>
                <a:noFill/>
                <a:tableStyleId>{51F76227-951F-4C51-8B65-3201DCBCB543}</a:tableStyleId>
              </a:tblPr>
              <a:tblGrid>
                <a:gridCol w="1036000"/>
                <a:gridCol w="3483725"/>
              </a:tblGrid>
              <a:tr h="351725">
                <a:tc>
                  <a:txBody>
                    <a:bodyPr/>
                    <a:lstStyle/>
                    <a:p>
                      <a:pPr indent="0" lvl="0" marL="0" rtl="0" algn="ctr">
                        <a:spcBef>
                          <a:spcPts val="0"/>
                        </a:spcBef>
                        <a:spcAft>
                          <a:spcPts val="0"/>
                        </a:spcAft>
                        <a:buNone/>
                      </a:pPr>
                      <a:r>
                        <a:rPr lang="en" sz="1000">
                          <a:latin typeface="Noto Sans Mono SemiBold"/>
                          <a:ea typeface="Noto Sans Mono SemiBold"/>
                          <a:cs typeface="Noto Sans Mono SemiBold"/>
                          <a:sym typeface="Noto Sans Mono SemiBold"/>
                        </a:rPr>
                        <a:t>Framework</a:t>
                      </a:r>
                      <a:endParaRPr sz="1000">
                        <a:latin typeface="Noto Sans Mono SemiBold"/>
                        <a:ea typeface="Noto Sans Mono SemiBold"/>
                        <a:cs typeface="Noto Sans Mono SemiBold"/>
                        <a:sym typeface="Noto Sans Mono SemiBold"/>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en" sz="1000">
                          <a:latin typeface="Noto Sans Mono SemiBold"/>
                          <a:ea typeface="Noto Sans Mono SemiBold"/>
                          <a:cs typeface="Noto Sans Mono SemiBold"/>
                          <a:sym typeface="Noto Sans Mono SemiBold"/>
                        </a:rPr>
                        <a:t>Details</a:t>
                      </a:r>
                      <a:endParaRPr sz="1000">
                        <a:latin typeface="Noto Sans Mono SemiBold"/>
                        <a:ea typeface="Noto Sans Mono SemiBold"/>
                        <a:cs typeface="Noto Sans Mono SemiBold"/>
                        <a:sym typeface="Noto Sans Mono SemiBold"/>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99999"/>
                    </a:solidFill>
                  </a:tcPr>
                </a:tc>
              </a:tr>
              <a:tr h="1102250">
                <a:tc>
                  <a:txBody>
                    <a:bodyPr/>
                    <a:lstStyle/>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LangChain</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Linear flow</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Built on top of LangGraph</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Standard agent patterns</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Tool calling &amp; model wrappers</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Great for: “build something quickly”</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106500">
                <a:tc>
                  <a:txBody>
                    <a:bodyPr/>
                    <a:lstStyle/>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LangGraph</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Graph-based flow</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State-based graph runtime</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Long-running workflows</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Checkpoints, interrupt/resume</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Multi/hierarchical agent orchestration</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222" name="Google Shape;222;p28"/>
          <p:cNvPicPr preferRelativeResize="0"/>
          <p:nvPr/>
        </p:nvPicPr>
        <p:blipFill>
          <a:blip r:embed="rId3">
            <a:alphaModFix/>
          </a:blip>
          <a:stretch>
            <a:fillRect/>
          </a:stretch>
        </p:blipFill>
        <p:spPr>
          <a:xfrm>
            <a:off x="4892600" y="1797675"/>
            <a:ext cx="4040424" cy="2693624"/>
          </a:xfrm>
          <a:prstGeom prst="rect">
            <a:avLst/>
          </a:prstGeom>
          <a:noFill/>
          <a:ln>
            <a:noFill/>
          </a:ln>
        </p:spPr>
      </p:pic>
      <p:sp>
        <p:nvSpPr>
          <p:cNvPr id="223" name="Google Shape;223;p28"/>
          <p:cNvSpPr txBox="1"/>
          <p:nvPr/>
        </p:nvSpPr>
        <p:spPr>
          <a:xfrm>
            <a:off x="4979213" y="4332200"/>
            <a:ext cx="4087200" cy="19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999999"/>
                </a:solidFill>
              </a:rPr>
              <a:t>Sources: </a:t>
            </a:r>
            <a:r>
              <a:rPr lang="en" sz="600">
                <a:solidFill>
                  <a:srgbClr val="999999"/>
                </a:solidFill>
              </a:rPr>
              <a:t>https://medium.com/data-science-collective/langchain-vs-langgraph-simple-comparison-9798d8c8a95c</a:t>
            </a:r>
            <a:endParaRPr sz="600">
              <a:solidFill>
                <a:srgbClr val="99999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9"/>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9" name="Google Shape;229;p29"/>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LangGraph 1.0: From Toy to Real Runtime</a:t>
            </a:r>
            <a:endParaRPr/>
          </a:p>
        </p:txBody>
      </p:sp>
      <p:sp>
        <p:nvSpPr>
          <p:cNvPr id="230" name="Google Shape;230;p29"/>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v</a:t>
            </a:r>
            <a:r>
              <a:rPr lang="en"/>
              <a:t>1.0 felt like a phase shift</a:t>
            </a:r>
            <a:endParaRPr/>
          </a:p>
          <a:p>
            <a:pPr indent="-304800" lvl="1" marL="914400" rtl="0" algn="l">
              <a:spcBef>
                <a:spcPts val="0"/>
              </a:spcBef>
              <a:spcAft>
                <a:spcPts val="0"/>
              </a:spcAft>
              <a:buSzPts val="1200"/>
              <a:buChar char="○"/>
            </a:pPr>
            <a:r>
              <a:rPr lang="en"/>
              <a:t>From: “Cool research / demo tool”</a:t>
            </a:r>
            <a:endParaRPr/>
          </a:p>
          <a:p>
            <a:pPr indent="-304800" lvl="1" marL="914400" rtl="0" algn="l">
              <a:spcBef>
                <a:spcPts val="1000"/>
              </a:spcBef>
              <a:spcAft>
                <a:spcPts val="0"/>
              </a:spcAft>
              <a:buSzPts val="1200"/>
              <a:buChar char="○"/>
            </a:pPr>
            <a:r>
              <a:rPr lang="en"/>
              <a:t>To: “Potential production runtime”</a:t>
            </a:r>
            <a:endParaRPr/>
          </a:p>
          <a:p>
            <a:pPr indent="-330200" lvl="0" marL="457200" rtl="0" algn="l">
              <a:spcBef>
                <a:spcPts val="1000"/>
              </a:spcBef>
              <a:spcAft>
                <a:spcPts val="0"/>
              </a:spcAft>
              <a:buSzPts val="1600"/>
              <a:buChar char="●"/>
            </a:pPr>
            <a:r>
              <a:rPr lang="en"/>
              <a:t>Why it mattered to us</a:t>
            </a:r>
            <a:endParaRPr/>
          </a:p>
          <a:p>
            <a:pPr indent="-304800" lvl="1" marL="914400" rtl="0" algn="l">
              <a:spcBef>
                <a:spcPts val="0"/>
              </a:spcBef>
              <a:spcAft>
                <a:spcPts val="0"/>
              </a:spcAft>
              <a:buSzPts val="1200"/>
              <a:buChar char="○"/>
            </a:pPr>
            <a:r>
              <a:rPr lang="en"/>
              <a:t>Stability for long-running workflows</a:t>
            </a:r>
            <a:endParaRPr/>
          </a:p>
          <a:p>
            <a:pPr indent="-304800" lvl="1" marL="914400" rtl="0" algn="l">
              <a:spcBef>
                <a:spcPts val="1000"/>
              </a:spcBef>
              <a:spcAft>
                <a:spcPts val="0"/>
              </a:spcAft>
              <a:buSzPts val="1200"/>
              <a:buChar char="○"/>
            </a:pPr>
            <a:r>
              <a:rPr lang="en"/>
              <a:t>Durable (parallel) execution + checkpointing</a:t>
            </a:r>
            <a:endParaRPr/>
          </a:p>
          <a:p>
            <a:pPr indent="-304800" lvl="1" marL="914400" rtl="0" algn="l">
              <a:spcBef>
                <a:spcPts val="1000"/>
              </a:spcBef>
              <a:spcAft>
                <a:spcPts val="0"/>
              </a:spcAft>
              <a:buSzPts val="1200"/>
              <a:buChar char="○"/>
            </a:pPr>
            <a:r>
              <a:rPr lang="en"/>
              <a:t>Practical interrupt / resume</a:t>
            </a:r>
            <a:endParaRPr/>
          </a:p>
          <a:p>
            <a:pPr indent="-304800" lvl="1" marL="914400" rtl="0" algn="l">
              <a:spcBef>
                <a:spcPts val="1000"/>
              </a:spcBef>
              <a:spcAft>
                <a:spcPts val="0"/>
              </a:spcAft>
              <a:buSzPts val="1200"/>
              <a:buChar char="○"/>
            </a:pPr>
            <a:r>
              <a:rPr lang="en"/>
              <a:t>Tight integration with LangChain &amp; LangSmith + other Lang-ecosystem</a:t>
            </a:r>
            <a:endParaRPr/>
          </a:p>
          <a:p>
            <a:pPr indent="-330200" lvl="0" marL="457200" rtl="0" algn="l">
              <a:spcBef>
                <a:spcPts val="1000"/>
              </a:spcBef>
              <a:spcAft>
                <a:spcPts val="0"/>
              </a:spcAft>
              <a:buSzPts val="1600"/>
              <a:buChar char="●"/>
            </a:pPr>
            <a:r>
              <a:rPr lang="en"/>
              <a:t>“Can we run production on this?”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6" name="Google Shape;236;p30"/>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changed in 1.0</a:t>
            </a:r>
            <a:endParaRPr/>
          </a:p>
        </p:txBody>
      </p:sp>
      <p:pic>
        <p:nvPicPr>
          <p:cNvPr id="237" name="Google Shape;237;p30" title="스크린샷 2025-11-26 오후 4.06.21.png"/>
          <p:cNvPicPr preferRelativeResize="0"/>
          <p:nvPr/>
        </p:nvPicPr>
        <p:blipFill>
          <a:blip r:embed="rId3">
            <a:alphaModFix/>
          </a:blip>
          <a:stretch>
            <a:fillRect/>
          </a:stretch>
        </p:blipFill>
        <p:spPr>
          <a:xfrm>
            <a:off x="1823814" y="928350"/>
            <a:ext cx="5496376" cy="3878051"/>
          </a:xfrm>
          <a:prstGeom prst="rect">
            <a:avLst/>
          </a:prstGeom>
          <a:noFill/>
          <a:ln>
            <a:noFill/>
          </a:ln>
        </p:spPr>
      </p:pic>
      <p:sp>
        <p:nvSpPr>
          <p:cNvPr id="238" name="Google Shape;238;p30"/>
          <p:cNvSpPr txBox="1"/>
          <p:nvPr/>
        </p:nvSpPr>
        <p:spPr>
          <a:xfrm>
            <a:off x="4571988" y="4806400"/>
            <a:ext cx="4087200" cy="19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999999"/>
                </a:solidFill>
              </a:rPr>
              <a:t>Sources: </a:t>
            </a:r>
            <a:r>
              <a:rPr lang="en" sz="600">
                <a:solidFill>
                  <a:srgbClr val="999999"/>
                </a:solidFill>
              </a:rPr>
              <a:t>https://docs.langchain.com/oss/python/langgraph/overview</a:t>
            </a:r>
            <a:endParaRPr sz="600">
              <a:solidFill>
                <a:srgbClr val="99999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4" name="Google Shape;244;p31"/>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changed in 1.0 (That we actually care about)</a:t>
            </a:r>
            <a:endParaRPr/>
          </a:p>
        </p:txBody>
      </p:sp>
      <p:sp>
        <p:nvSpPr>
          <p:cNvPr id="245" name="Google Shape;245;p31"/>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Key aspects we cared about in 1.0 ✅</a:t>
            </a:r>
            <a:endParaRPr/>
          </a:p>
          <a:p>
            <a:pPr indent="-304800" lvl="1" marL="914400" rtl="0" algn="l">
              <a:spcBef>
                <a:spcPts val="0"/>
              </a:spcBef>
              <a:spcAft>
                <a:spcPts val="0"/>
              </a:spcAft>
              <a:buSzPts val="1200"/>
              <a:buChar char="○"/>
            </a:pPr>
            <a:r>
              <a:rPr lang="en"/>
              <a:t>Long-running workflow stability</a:t>
            </a:r>
            <a:endParaRPr/>
          </a:p>
          <a:p>
            <a:pPr indent="-304800" lvl="1" marL="914400" rtl="0" algn="l">
              <a:spcBef>
                <a:spcPts val="1000"/>
              </a:spcBef>
              <a:spcAft>
                <a:spcPts val="0"/>
              </a:spcAft>
              <a:buSzPts val="1200"/>
              <a:buChar char="○"/>
            </a:pPr>
            <a:r>
              <a:rPr lang="en"/>
              <a:t>Durable execution &amp; checkpoints</a:t>
            </a:r>
            <a:endParaRPr/>
          </a:p>
          <a:p>
            <a:pPr indent="-304800" lvl="1" marL="914400" rtl="0" algn="l">
              <a:spcBef>
                <a:spcPts val="1000"/>
              </a:spcBef>
              <a:spcAft>
                <a:spcPts val="0"/>
              </a:spcAft>
              <a:buSzPts val="1200"/>
              <a:buChar char="○"/>
            </a:pPr>
            <a:r>
              <a:rPr lang="en"/>
              <a:t>Interrupt / resume at practical level</a:t>
            </a:r>
            <a:endParaRPr/>
          </a:p>
          <a:p>
            <a:pPr indent="-304800" lvl="1" marL="914400" rtl="0" algn="l">
              <a:spcBef>
                <a:spcPts val="1000"/>
              </a:spcBef>
              <a:spcAft>
                <a:spcPts val="0"/>
              </a:spcAft>
              <a:buSzPts val="1200"/>
              <a:buChar char="○"/>
            </a:pPr>
            <a:r>
              <a:rPr lang="en"/>
              <a:t>Full integration with </a:t>
            </a:r>
            <a:r>
              <a:rPr lang="en"/>
              <a:t>🦜⛓️</a:t>
            </a:r>
            <a:r>
              <a:rPr lang="en"/>
              <a:t>LangChain Runnables</a:t>
            </a:r>
            <a:endParaRPr/>
          </a:p>
          <a:p>
            <a:pPr indent="-304800" lvl="1" marL="914400" rtl="0" algn="l">
              <a:spcBef>
                <a:spcPts val="1000"/>
              </a:spcBef>
              <a:spcAft>
                <a:spcPts val="0"/>
              </a:spcAft>
              <a:buSzPts val="1200"/>
              <a:buChar char="○"/>
            </a:pPr>
            <a:r>
              <a:rPr lang="en"/>
              <a:t>🪢 </a:t>
            </a:r>
            <a:r>
              <a:rPr lang="en"/>
              <a:t>Langfuse integration (+ LangSmith) for observability</a:t>
            </a:r>
            <a:endParaRPr/>
          </a:p>
          <a:p>
            <a:pPr indent="-304800" lvl="1" marL="914400" rtl="0" algn="l">
              <a:spcBef>
                <a:spcPts val="1000"/>
              </a:spcBef>
              <a:spcAft>
                <a:spcPts val="0"/>
              </a:spcAft>
              <a:buSzPts val="1200"/>
              <a:buChar char="○"/>
            </a:pPr>
            <a:r>
              <a:rPr lang="en"/>
              <a:t>Self-hosted agent deployment</a:t>
            </a:r>
            <a:endParaRPr/>
          </a:p>
          <a:p>
            <a:pPr indent="-330200" lvl="0" marL="457200" rtl="0" algn="l">
              <a:spcBef>
                <a:spcPts val="1000"/>
              </a:spcBef>
              <a:spcAft>
                <a:spcPts val="0"/>
              </a:spcAft>
              <a:buSzPts val="1600"/>
              <a:buChar char="●"/>
            </a:pPr>
            <a:r>
              <a:rPr lang="en"/>
              <a:t>More “real orchestration engine for prod”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1" name="Google Shape;251;p32"/>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LangGraph Application Structure</a:t>
            </a:r>
            <a:endParaRPr/>
          </a:p>
        </p:txBody>
      </p:sp>
      <p:pic>
        <p:nvPicPr>
          <p:cNvPr id="252" name="Google Shape;252;p32" title="스크린샷 2025-11-26 오후 4.20.03.png"/>
          <p:cNvPicPr preferRelativeResize="0"/>
          <p:nvPr/>
        </p:nvPicPr>
        <p:blipFill>
          <a:blip r:embed="rId3">
            <a:alphaModFix/>
          </a:blip>
          <a:stretch>
            <a:fillRect/>
          </a:stretch>
        </p:blipFill>
        <p:spPr>
          <a:xfrm>
            <a:off x="1863939" y="974912"/>
            <a:ext cx="5487473" cy="3871776"/>
          </a:xfrm>
          <a:prstGeom prst="rect">
            <a:avLst/>
          </a:prstGeom>
          <a:noFill/>
          <a:ln>
            <a:noFill/>
          </a:ln>
        </p:spPr>
      </p:pic>
      <p:sp>
        <p:nvSpPr>
          <p:cNvPr id="253" name="Google Shape;253;p32"/>
          <p:cNvSpPr txBox="1"/>
          <p:nvPr/>
        </p:nvSpPr>
        <p:spPr>
          <a:xfrm>
            <a:off x="5406400" y="3031325"/>
            <a:ext cx="3999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a:t>
            </a:r>
            <a:endParaRPr sz="2000"/>
          </a:p>
        </p:txBody>
      </p:sp>
      <p:sp>
        <p:nvSpPr>
          <p:cNvPr id="254" name="Google Shape;254;p32"/>
          <p:cNvSpPr txBox="1"/>
          <p:nvPr/>
        </p:nvSpPr>
        <p:spPr>
          <a:xfrm>
            <a:off x="4571988" y="4806400"/>
            <a:ext cx="4087200" cy="19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999999"/>
                </a:solidFill>
              </a:rPr>
              <a:t>Sources: https://docs.langchain.com/oss/python/langgraph/overview</a:t>
            </a:r>
            <a:endParaRPr sz="600">
              <a:solidFill>
                <a:srgbClr val="999999"/>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0" name="Google Shape;260;p33"/>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3"/>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3"/>
          <p:cNvSpPr/>
          <p:nvPr/>
        </p:nvSpPr>
        <p:spPr>
          <a:xfrm>
            <a:off x="3112575" y="1931300"/>
            <a:ext cx="2312700" cy="800100"/>
          </a:xfrm>
          <a:prstGeom prst="rect">
            <a:avLst/>
          </a:prstGeom>
          <a:solidFill>
            <a:srgbClr val="EA16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간지</a:t>
            </a: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8" name="Google Shape;268;p34"/>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
          <p:cNvSpPr/>
          <p:nvPr/>
        </p:nvSpPr>
        <p:spPr>
          <a:xfrm>
            <a:off x="3112575" y="1931300"/>
            <a:ext cx="2312700" cy="800100"/>
          </a:xfrm>
          <a:prstGeom prst="rect">
            <a:avLst/>
          </a:prstGeom>
          <a:solidFill>
            <a:srgbClr val="EA16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Revisited multi-agent system stack</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8"/>
          <p:cNvSpPr/>
          <p:nvPr/>
        </p:nvSpPr>
        <p:spPr>
          <a:xfrm rot="5400000">
            <a:off x="4559250" y="694525"/>
            <a:ext cx="25500" cy="679800"/>
          </a:xfrm>
          <a:prstGeom prst="rect">
            <a:avLst/>
          </a:prstGeom>
          <a:solidFill>
            <a:srgbClr val="EA1655"/>
          </a:solidFill>
          <a:ln cap="flat" cmpd="sng" w="9525">
            <a:solidFill>
              <a:srgbClr val="EA16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txBox="1"/>
          <p:nvPr>
            <p:ph type="title"/>
          </p:nvPr>
        </p:nvSpPr>
        <p:spPr>
          <a:xfrm>
            <a:off x="2784300" y="438775"/>
            <a:ext cx="3575400" cy="5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Noto Sans ExtraBold"/>
                <a:ea typeface="Noto Sans ExtraBold"/>
                <a:cs typeface="Noto Sans ExtraBold"/>
                <a:sym typeface="Noto Sans ExtraBold"/>
              </a:rPr>
              <a:t>Contents</a:t>
            </a:r>
            <a:endParaRPr sz="2400">
              <a:solidFill>
                <a:schemeClr val="lt1"/>
              </a:solidFill>
              <a:latin typeface="Noto Sans ExtraBold"/>
              <a:ea typeface="Noto Sans ExtraBold"/>
              <a:cs typeface="Noto Sans ExtraBold"/>
              <a:sym typeface="Noto Sans ExtraBold"/>
            </a:endParaRPr>
          </a:p>
        </p:txBody>
      </p:sp>
      <p:sp>
        <p:nvSpPr>
          <p:cNvPr id="60" name="Google Shape;60;p8"/>
          <p:cNvSpPr txBox="1"/>
          <p:nvPr/>
        </p:nvSpPr>
        <p:spPr>
          <a:xfrm>
            <a:off x="887001" y="1244925"/>
            <a:ext cx="6828600" cy="3258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F7F7F8"/>
                </a:solidFill>
                <a:latin typeface="Noto Sans Mono Medium"/>
                <a:ea typeface="Noto Sans Mono Medium"/>
                <a:cs typeface="Noto Sans Mono Medium"/>
                <a:sym typeface="Noto Sans Mono Medium"/>
              </a:rPr>
              <a:t>Introduction</a:t>
            </a:r>
            <a:endParaRPr sz="1600">
              <a:solidFill>
                <a:srgbClr val="F7F7F8"/>
              </a:solidFill>
              <a:latin typeface="Noto Sans Mono Medium"/>
              <a:ea typeface="Noto Sans Mono Medium"/>
              <a:cs typeface="Noto Sans Mono Medium"/>
              <a:sym typeface="Noto Sans Mono Medium"/>
            </a:endParaRPr>
          </a:p>
          <a:p>
            <a:pPr indent="0" lvl="0" marL="0" rtl="0" algn="l">
              <a:lnSpc>
                <a:spcPct val="150000"/>
              </a:lnSpc>
              <a:spcBef>
                <a:spcPts val="0"/>
              </a:spcBef>
              <a:spcAft>
                <a:spcPts val="0"/>
              </a:spcAft>
              <a:buNone/>
            </a:pPr>
            <a:r>
              <a:rPr lang="en" sz="1600">
                <a:solidFill>
                  <a:srgbClr val="F7F7F8"/>
                </a:solidFill>
                <a:latin typeface="Noto Sans Mono Medium"/>
                <a:ea typeface="Noto Sans Mono Medium"/>
                <a:cs typeface="Noto Sans Mono Medium"/>
                <a:sym typeface="Noto Sans Mono Medium"/>
              </a:rPr>
              <a:t>Timeline of Pandas</a:t>
            </a:r>
            <a:endParaRPr sz="1600">
              <a:solidFill>
                <a:srgbClr val="F7F7F8"/>
              </a:solidFill>
              <a:latin typeface="Noto Sans Mono Medium"/>
              <a:ea typeface="Noto Sans Mono Medium"/>
              <a:cs typeface="Noto Sans Mono Medium"/>
              <a:sym typeface="Noto Sans Mono Medium"/>
            </a:endParaRPr>
          </a:p>
          <a:p>
            <a:pPr indent="0" lvl="0" marL="0" rtl="0" algn="l">
              <a:lnSpc>
                <a:spcPct val="150000"/>
              </a:lnSpc>
              <a:spcBef>
                <a:spcPts val="0"/>
              </a:spcBef>
              <a:spcAft>
                <a:spcPts val="0"/>
              </a:spcAft>
              <a:buNone/>
            </a:pPr>
            <a:r>
              <a:rPr lang="en" sz="1600">
                <a:solidFill>
                  <a:srgbClr val="F7F7F8"/>
                </a:solidFill>
                <a:latin typeface="Noto Sans Mono Medium"/>
                <a:ea typeface="Noto Sans Mono Medium"/>
                <a:cs typeface="Noto Sans Mono Medium"/>
                <a:sym typeface="Noto Sans Mono Medium"/>
              </a:rPr>
              <a:t>What’s New in Pandas 2.0 &amp; Features</a:t>
            </a:r>
            <a:endParaRPr sz="1600">
              <a:solidFill>
                <a:srgbClr val="F7F7F8"/>
              </a:solidFill>
              <a:latin typeface="Noto Sans Mono Medium"/>
              <a:ea typeface="Noto Sans Mono Medium"/>
              <a:cs typeface="Noto Sans Mono Medium"/>
              <a:sym typeface="Noto Sans Mono Medium"/>
            </a:endParaRPr>
          </a:p>
          <a:p>
            <a:pPr indent="0" lvl="0" marL="0" rtl="0" algn="l">
              <a:lnSpc>
                <a:spcPct val="150000"/>
              </a:lnSpc>
              <a:spcBef>
                <a:spcPts val="0"/>
              </a:spcBef>
              <a:spcAft>
                <a:spcPts val="0"/>
              </a:spcAft>
              <a:buNone/>
            </a:pPr>
            <a:r>
              <a:rPr lang="en" sz="1600">
                <a:solidFill>
                  <a:srgbClr val="F7F7F8"/>
                </a:solidFill>
                <a:latin typeface="Noto Sans Mono Medium"/>
                <a:ea typeface="Noto Sans Mono Medium"/>
                <a:cs typeface="Noto Sans Mono Medium"/>
                <a:sym typeface="Noto Sans Mono Medium"/>
              </a:rPr>
              <a:t>Validation of 2019’s Efficient Pandas Strategies</a:t>
            </a:r>
            <a:endParaRPr sz="1600">
              <a:solidFill>
                <a:srgbClr val="F7F7F8"/>
              </a:solidFill>
              <a:latin typeface="Noto Sans Mono Medium"/>
              <a:ea typeface="Noto Sans Mono Medium"/>
              <a:cs typeface="Noto Sans Mono Medium"/>
              <a:sym typeface="Noto Sans Mono Medium"/>
            </a:endParaRPr>
          </a:p>
          <a:p>
            <a:pPr indent="0" lvl="0" marL="457200" rtl="0" algn="l">
              <a:lnSpc>
                <a:spcPct val="150000"/>
              </a:lnSpc>
              <a:spcBef>
                <a:spcPts val="0"/>
              </a:spcBef>
              <a:spcAft>
                <a:spcPts val="0"/>
              </a:spcAft>
              <a:buNone/>
            </a:pPr>
            <a:r>
              <a:rPr lang="en">
                <a:solidFill>
                  <a:schemeClr val="lt1"/>
                </a:solidFill>
                <a:latin typeface="Noto Sans Mono Medium"/>
                <a:ea typeface="Noto Sans Mono Medium"/>
                <a:cs typeface="Noto Sans Mono Medium"/>
                <a:sym typeface="Noto Sans Mono Medium"/>
              </a:rPr>
              <a:t>I. Memory Optimization</a:t>
            </a:r>
            <a:endParaRPr>
              <a:solidFill>
                <a:schemeClr val="lt1"/>
              </a:solidFill>
              <a:latin typeface="Noto Sans Mono Medium"/>
              <a:ea typeface="Noto Sans Mono Medium"/>
              <a:cs typeface="Noto Sans Mono Medium"/>
              <a:sym typeface="Noto Sans Mono Medium"/>
            </a:endParaRPr>
          </a:p>
          <a:p>
            <a:pPr indent="0" lvl="0" marL="457200" rtl="0" algn="l">
              <a:lnSpc>
                <a:spcPct val="150000"/>
              </a:lnSpc>
              <a:spcBef>
                <a:spcPts val="0"/>
              </a:spcBef>
              <a:spcAft>
                <a:spcPts val="0"/>
              </a:spcAft>
              <a:buNone/>
            </a:pPr>
            <a:r>
              <a:rPr lang="en">
                <a:solidFill>
                  <a:schemeClr val="lt1"/>
                </a:solidFill>
                <a:latin typeface="Noto Sans Mono Medium"/>
                <a:ea typeface="Noto Sans Mono Medium"/>
                <a:cs typeface="Noto Sans Mono Medium"/>
                <a:sym typeface="Noto Sans Mono Medium"/>
              </a:rPr>
              <a:t>II. Performance Enhancement</a:t>
            </a:r>
            <a:endParaRPr>
              <a:solidFill>
                <a:schemeClr val="lt1"/>
              </a:solidFill>
              <a:latin typeface="Noto Sans Mono Medium"/>
              <a:ea typeface="Noto Sans Mono Medium"/>
              <a:cs typeface="Noto Sans Mono Medium"/>
              <a:sym typeface="Noto Sans Mono Medium"/>
            </a:endParaRPr>
          </a:p>
          <a:p>
            <a:pPr indent="0" lvl="0" marL="457200" rtl="0" algn="l">
              <a:lnSpc>
                <a:spcPct val="150000"/>
              </a:lnSpc>
              <a:spcBef>
                <a:spcPts val="0"/>
              </a:spcBef>
              <a:spcAft>
                <a:spcPts val="0"/>
              </a:spcAft>
              <a:buNone/>
            </a:pPr>
            <a:r>
              <a:rPr lang="en">
                <a:solidFill>
                  <a:schemeClr val="lt1"/>
                </a:solidFill>
                <a:latin typeface="Noto Sans Mono Medium"/>
                <a:ea typeface="Noto Sans Mono Medium"/>
                <a:cs typeface="Noto Sans Mono Medium"/>
                <a:sym typeface="Noto Sans Mono Medium"/>
              </a:rPr>
              <a:t>III. Method Chaining</a:t>
            </a:r>
            <a:endParaRPr>
              <a:solidFill>
                <a:schemeClr val="lt1"/>
              </a:solidFill>
              <a:latin typeface="Noto Sans Mono Medium"/>
              <a:ea typeface="Noto Sans Mono Medium"/>
              <a:cs typeface="Noto Sans Mono Medium"/>
              <a:sym typeface="Noto Sans Mono Medium"/>
            </a:endParaRPr>
          </a:p>
          <a:p>
            <a:pPr indent="0" lvl="0" marL="0" rtl="0" algn="l">
              <a:lnSpc>
                <a:spcPct val="150000"/>
              </a:lnSpc>
              <a:spcBef>
                <a:spcPts val="0"/>
              </a:spcBef>
              <a:spcAft>
                <a:spcPts val="0"/>
              </a:spcAft>
              <a:buNone/>
            </a:pPr>
            <a:r>
              <a:rPr lang="en" sz="1600">
                <a:solidFill>
                  <a:schemeClr val="lt1"/>
                </a:solidFill>
                <a:latin typeface="Noto Sans Mono Medium"/>
                <a:ea typeface="Noto Sans Mono Medium"/>
                <a:cs typeface="Noto Sans Mono Medium"/>
                <a:sym typeface="Noto Sans Mono Medium"/>
              </a:rPr>
              <a:t>If Data Size Larger than Local Hard Disk?</a:t>
            </a:r>
            <a:endParaRPr sz="1600">
              <a:solidFill>
                <a:schemeClr val="lt1"/>
              </a:solidFill>
              <a:latin typeface="Noto Sans Mono Medium"/>
              <a:ea typeface="Noto Sans Mono Medium"/>
              <a:cs typeface="Noto Sans Mono Medium"/>
              <a:sym typeface="Noto Sans Mono Medium"/>
            </a:endParaRPr>
          </a:p>
          <a:p>
            <a:pPr indent="0" lvl="0" marL="0" rtl="0" algn="l">
              <a:lnSpc>
                <a:spcPct val="150000"/>
              </a:lnSpc>
              <a:spcBef>
                <a:spcPts val="0"/>
              </a:spcBef>
              <a:spcAft>
                <a:spcPts val="0"/>
              </a:spcAft>
              <a:buNone/>
            </a:pPr>
            <a:r>
              <a:rPr lang="en" sz="1600">
                <a:solidFill>
                  <a:schemeClr val="lt1"/>
                </a:solidFill>
                <a:latin typeface="Noto Sans Mono Medium"/>
                <a:ea typeface="Noto Sans Mono Medium"/>
                <a:cs typeface="Noto Sans Mono Medium"/>
                <a:sym typeface="Noto Sans Mono Medium"/>
              </a:rPr>
              <a:t>Hugging Face Datasets</a:t>
            </a:r>
            <a:endParaRPr sz="1600">
              <a:solidFill>
                <a:schemeClr val="lt1"/>
              </a:solidFill>
              <a:latin typeface="Noto Sans Mono Medium"/>
              <a:ea typeface="Noto Sans Mono Medium"/>
              <a:cs typeface="Noto Sans Mono Medium"/>
              <a:sym typeface="Noto Sans Mono Medium"/>
            </a:endParaRPr>
          </a:p>
          <a:p>
            <a:pPr indent="0" lvl="0" marL="0" rtl="0" algn="l">
              <a:lnSpc>
                <a:spcPct val="150000"/>
              </a:lnSpc>
              <a:spcBef>
                <a:spcPts val="0"/>
              </a:spcBef>
              <a:spcAft>
                <a:spcPts val="0"/>
              </a:spcAft>
              <a:buNone/>
            </a:pPr>
            <a:r>
              <a:t/>
            </a:r>
            <a:endParaRPr sz="1600">
              <a:solidFill>
                <a:srgbClr val="F7F7F8"/>
              </a:solidFill>
              <a:latin typeface="Noto Sans Mono Medium"/>
              <a:ea typeface="Noto Sans Mono Medium"/>
              <a:cs typeface="Noto Sans Mono Medium"/>
              <a:sym typeface="Noto Sans Mono Medium"/>
            </a:endParaRPr>
          </a:p>
          <a:p>
            <a:pPr indent="0" lvl="0" marL="0" rtl="0" algn="l">
              <a:lnSpc>
                <a:spcPct val="150000"/>
              </a:lnSpc>
              <a:spcBef>
                <a:spcPts val="0"/>
              </a:spcBef>
              <a:spcAft>
                <a:spcPts val="0"/>
              </a:spcAft>
              <a:buNone/>
            </a:pPr>
            <a:r>
              <a:t/>
            </a:r>
            <a:endParaRPr sz="1600">
              <a:solidFill>
                <a:srgbClr val="F7F7F8"/>
              </a:solidFill>
              <a:latin typeface="Noto Sans Mono Medium"/>
              <a:ea typeface="Noto Sans Mono Medium"/>
              <a:cs typeface="Noto Sans Mono Medium"/>
              <a:sym typeface="Noto Sans Mono Medium"/>
            </a:endParaRPr>
          </a:p>
          <a:p>
            <a:pPr indent="0" lvl="0" marL="0" rtl="0" algn="l">
              <a:lnSpc>
                <a:spcPct val="150000"/>
              </a:lnSpc>
              <a:spcBef>
                <a:spcPts val="0"/>
              </a:spcBef>
              <a:spcAft>
                <a:spcPts val="0"/>
              </a:spcAft>
              <a:buNone/>
            </a:pPr>
            <a:r>
              <a:t/>
            </a:r>
            <a:endParaRPr sz="1600">
              <a:solidFill>
                <a:srgbClr val="F7F7F8"/>
              </a:solidFill>
              <a:latin typeface="Noto Sans Mono Medium"/>
              <a:ea typeface="Noto Sans Mono Medium"/>
              <a:cs typeface="Noto Sans Mono Medium"/>
              <a:sym typeface="Noto Sans Mono Medium"/>
            </a:endParaRPr>
          </a:p>
        </p:txBody>
      </p:sp>
      <p:sp>
        <p:nvSpPr>
          <p:cNvPr id="61" name="Google Shape;61;p8"/>
          <p:cNvSpPr txBox="1"/>
          <p:nvPr/>
        </p:nvSpPr>
        <p:spPr>
          <a:xfrm>
            <a:off x="7249992" y="1244925"/>
            <a:ext cx="1055700" cy="3258900"/>
          </a:xfrm>
          <a:prstGeom prst="rect">
            <a:avLst/>
          </a:prstGeom>
          <a:noFill/>
          <a:ln>
            <a:noFill/>
          </a:ln>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lang="en" sz="1600">
                <a:solidFill>
                  <a:srgbClr val="F7F7F8"/>
                </a:solidFill>
                <a:latin typeface="Noto Sans Mono Medium"/>
                <a:ea typeface="Noto Sans Mono Medium"/>
                <a:cs typeface="Noto Sans Mono Medium"/>
                <a:sym typeface="Noto Sans Mono Medium"/>
              </a:rPr>
              <a:t> 4</a:t>
            </a:r>
            <a:endParaRPr sz="1600">
              <a:solidFill>
                <a:srgbClr val="F7F7F8"/>
              </a:solidFill>
              <a:latin typeface="Noto Sans Mono Medium"/>
              <a:ea typeface="Noto Sans Mono Medium"/>
              <a:cs typeface="Noto Sans Mono Medium"/>
              <a:sym typeface="Noto Sans Mono Medium"/>
            </a:endParaRPr>
          </a:p>
          <a:p>
            <a:pPr indent="0" lvl="0" marL="0" rtl="0" algn="r">
              <a:lnSpc>
                <a:spcPct val="150000"/>
              </a:lnSpc>
              <a:spcBef>
                <a:spcPts val="0"/>
              </a:spcBef>
              <a:spcAft>
                <a:spcPts val="0"/>
              </a:spcAft>
              <a:buNone/>
            </a:pPr>
            <a:r>
              <a:rPr lang="en" sz="1600">
                <a:solidFill>
                  <a:srgbClr val="F7F7F8"/>
                </a:solidFill>
                <a:latin typeface="Noto Sans Mono Medium"/>
                <a:ea typeface="Noto Sans Mono Medium"/>
                <a:cs typeface="Noto Sans Mono Medium"/>
                <a:sym typeface="Noto Sans Mono Medium"/>
              </a:rPr>
              <a:t>14</a:t>
            </a:r>
            <a:endParaRPr sz="1600">
              <a:solidFill>
                <a:srgbClr val="F7F7F8"/>
              </a:solidFill>
              <a:latin typeface="Noto Sans Mono Medium"/>
              <a:ea typeface="Noto Sans Mono Medium"/>
              <a:cs typeface="Noto Sans Mono Medium"/>
              <a:sym typeface="Noto Sans Mono Medium"/>
            </a:endParaRPr>
          </a:p>
          <a:p>
            <a:pPr indent="0" lvl="0" marL="0" rtl="0" algn="r">
              <a:lnSpc>
                <a:spcPct val="150000"/>
              </a:lnSpc>
              <a:spcBef>
                <a:spcPts val="0"/>
              </a:spcBef>
              <a:spcAft>
                <a:spcPts val="0"/>
              </a:spcAft>
              <a:buNone/>
            </a:pPr>
            <a:r>
              <a:rPr lang="en" sz="1600">
                <a:solidFill>
                  <a:srgbClr val="F7F7F8"/>
                </a:solidFill>
                <a:latin typeface="Noto Sans Mono Medium"/>
                <a:ea typeface="Noto Sans Mono Medium"/>
                <a:cs typeface="Noto Sans Mono Medium"/>
                <a:sym typeface="Noto Sans Mono Medium"/>
              </a:rPr>
              <a:t>22</a:t>
            </a:r>
            <a:endParaRPr sz="1600">
              <a:solidFill>
                <a:srgbClr val="F7F7F8"/>
              </a:solidFill>
              <a:latin typeface="Noto Sans Mono Medium"/>
              <a:ea typeface="Noto Sans Mono Medium"/>
              <a:cs typeface="Noto Sans Mono Medium"/>
              <a:sym typeface="Noto Sans Mono Medium"/>
            </a:endParaRPr>
          </a:p>
          <a:p>
            <a:pPr indent="0" lvl="0" marL="0" rtl="0" algn="r">
              <a:lnSpc>
                <a:spcPct val="150000"/>
              </a:lnSpc>
              <a:spcBef>
                <a:spcPts val="0"/>
              </a:spcBef>
              <a:spcAft>
                <a:spcPts val="0"/>
              </a:spcAft>
              <a:buNone/>
            </a:pPr>
            <a:r>
              <a:rPr lang="en" sz="1600">
                <a:solidFill>
                  <a:srgbClr val="F7F7F8"/>
                </a:solidFill>
                <a:latin typeface="Noto Sans Mono Medium"/>
                <a:ea typeface="Noto Sans Mono Medium"/>
                <a:cs typeface="Noto Sans Mono Medium"/>
                <a:sym typeface="Noto Sans Mono Medium"/>
              </a:rPr>
              <a:t>35</a:t>
            </a:r>
            <a:endParaRPr sz="1600">
              <a:solidFill>
                <a:srgbClr val="F7F7F8"/>
              </a:solidFill>
              <a:latin typeface="Noto Sans Mono Medium"/>
              <a:ea typeface="Noto Sans Mono Medium"/>
              <a:cs typeface="Noto Sans Mono Medium"/>
              <a:sym typeface="Noto Sans Mono Medium"/>
            </a:endParaRPr>
          </a:p>
          <a:p>
            <a:pPr indent="0" lvl="0" marL="0" rtl="0" algn="r">
              <a:lnSpc>
                <a:spcPct val="150000"/>
              </a:lnSpc>
              <a:spcBef>
                <a:spcPts val="0"/>
              </a:spcBef>
              <a:spcAft>
                <a:spcPts val="0"/>
              </a:spcAft>
              <a:buNone/>
            </a:pPr>
            <a:r>
              <a:rPr lang="en">
                <a:solidFill>
                  <a:schemeClr val="lt1"/>
                </a:solidFill>
                <a:latin typeface="Noto Sans Mono Medium"/>
                <a:ea typeface="Noto Sans Mono Medium"/>
                <a:cs typeface="Noto Sans Mono Medium"/>
                <a:sym typeface="Noto Sans Mono Medium"/>
              </a:rPr>
              <a:t>38</a:t>
            </a:r>
            <a:endParaRPr>
              <a:solidFill>
                <a:schemeClr val="lt1"/>
              </a:solidFill>
              <a:latin typeface="Noto Sans Mono Medium"/>
              <a:ea typeface="Noto Sans Mono Medium"/>
              <a:cs typeface="Noto Sans Mono Medium"/>
              <a:sym typeface="Noto Sans Mono Medium"/>
            </a:endParaRPr>
          </a:p>
          <a:p>
            <a:pPr indent="0" lvl="0" marL="0" rtl="0" algn="r">
              <a:lnSpc>
                <a:spcPct val="150000"/>
              </a:lnSpc>
              <a:spcBef>
                <a:spcPts val="0"/>
              </a:spcBef>
              <a:spcAft>
                <a:spcPts val="0"/>
              </a:spcAft>
              <a:buNone/>
            </a:pPr>
            <a:r>
              <a:rPr lang="en">
                <a:solidFill>
                  <a:schemeClr val="lt1"/>
                </a:solidFill>
                <a:latin typeface="Noto Sans Mono Medium"/>
                <a:ea typeface="Noto Sans Mono Medium"/>
                <a:cs typeface="Noto Sans Mono Medium"/>
                <a:sym typeface="Noto Sans Mono Medium"/>
              </a:rPr>
              <a:t>48</a:t>
            </a:r>
            <a:endParaRPr>
              <a:solidFill>
                <a:schemeClr val="lt1"/>
              </a:solidFill>
              <a:latin typeface="Noto Sans Mono Medium"/>
              <a:ea typeface="Noto Sans Mono Medium"/>
              <a:cs typeface="Noto Sans Mono Medium"/>
              <a:sym typeface="Noto Sans Mono Medium"/>
            </a:endParaRPr>
          </a:p>
          <a:p>
            <a:pPr indent="0" lvl="0" marL="0" rtl="0" algn="r">
              <a:lnSpc>
                <a:spcPct val="150000"/>
              </a:lnSpc>
              <a:spcBef>
                <a:spcPts val="0"/>
              </a:spcBef>
              <a:spcAft>
                <a:spcPts val="0"/>
              </a:spcAft>
              <a:buNone/>
            </a:pPr>
            <a:r>
              <a:rPr lang="en">
                <a:solidFill>
                  <a:schemeClr val="lt1"/>
                </a:solidFill>
                <a:latin typeface="Noto Sans Mono Medium"/>
                <a:ea typeface="Noto Sans Mono Medium"/>
                <a:cs typeface="Noto Sans Mono Medium"/>
                <a:sym typeface="Noto Sans Mono Medium"/>
              </a:rPr>
              <a:t>60</a:t>
            </a:r>
            <a:endParaRPr>
              <a:solidFill>
                <a:schemeClr val="lt1"/>
              </a:solidFill>
              <a:latin typeface="Noto Sans Mono Medium"/>
              <a:ea typeface="Noto Sans Mono Medium"/>
              <a:cs typeface="Noto Sans Mono Medium"/>
              <a:sym typeface="Noto Sans Mono Medium"/>
            </a:endParaRPr>
          </a:p>
          <a:p>
            <a:pPr indent="0" lvl="0" marL="0" rtl="0" algn="r">
              <a:lnSpc>
                <a:spcPct val="150000"/>
              </a:lnSpc>
              <a:spcBef>
                <a:spcPts val="0"/>
              </a:spcBef>
              <a:spcAft>
                <a:spcPts val="0"/>
              </a:spcAft>
              <a:buNone/>
            </a:pPr>
            <a:r>
              <a:rPr lang="en" sz="1600">
                <a:solidFill>
                  <a:schemeClr val="lt1"/>
                </a:solidFill>
                <a:latin typeface="Noto Sans Mono Medium"/>
                <a:ea typeface="Noto Sans Mono Medium"/>
                <a:cs typeface="Noto Sans Mono Medium"/>
                <a:sym typeface="Noto Sans Mono Medium"/>
              </a:rPr>
              <a:t>65</a:t>
            </a:r>
            <a:endParaRPr sz="1600">
              <a:solidFill>
                <a:schemeClr val="lt1"/>
              </a:solidFill>
              <a:latin typeface="Noto Sans Mono Medium"/>
              <a:ea typeface="Noto Sans Mono Medium"/>
              <a:cs typeface="Noto Sans Mono Medium"/>
              <a:sym typeface="Noto Sans Mono Medium"/>
            </a:endParaRPr>
          </a:p>
          <a:p>
            <a:pPr indent="0" lvl="0" marL="0" rtl="0" algn="r">
              <a:lnSpc>
                <a:spcPct val="150000"/>
              </a:lnSpc>
              <a:spcBef>
                <a:spcPts val="0"/>
              </a:spcBef>
              <a:spcAft>
                <a:spcPts val="0"/>
              </a:spcAft>
              <a:buNone/>
            </a:pPr>
            <a:r>
              <a:rPr lang="en" sz="1600">
                <a:solidFill>
                  <a:schemeClr val="lt1"/>
                </a:solidFill>
                <a:latin typeface="Noto Sans Mono Medium"/>
                <a:ea typeface="Noto Sans Mono Medium"/>
                <a:cs typeface="Noto Sans Mono Medium"/>
                <a:sym typeface="Noto Sans Mono Medium"/>
              </a:rPr>
              <a:t>66</a:t>
            </a:r>
            <a:endParaRPr sz="1600">
              <a:solidFill>
                <a:srgbClr val="F7F7F8"/>
              </a:solidFill>
              <a:latin typeface="Noto Sans Mono Medium"/>
              <a:ea typeface="Noto Sans Mono Medium"/>
              <a:cs typeface="Noto Sans Mono Medium"/>
              <a:sym typeface="Noto Sans Mono Medium"/>
            </a:endParaRPr>
          </a:p>
        </p:txBody>
      </p:sp>
      <p:cxnSp>
        <p:nvCxnSpPr>
          <p:cNvPr id="62" name="Google Shape;62;p8"/>
          <p:cNvCxnSpPr/>
          <p:nvPr/>
        </p:nvCxnSpPr>
        <p:spPr>
          <a:xfrm flipH="1" rot="10800000">
            <a:off x="3989817" y="1490250"/>
            <a:ext cx="3679200" cy="23400"/>
          </a:xfrm>
          <a:prstGeom prst="straightConnector1">
            <a:avLst/>
          </a:prstGeom>
          <a:noFill/>
          <a:ln cap="flat" cmpd="sng" w="9525">
            <a:solidFill>
              <a:srgbClr val="F04578"/>
            </a:solidFill>
            <a:prstDash val="dot"/>
            <a:round/>
            <a:headEnd len="med" w="med" type="none"/>
            <a:tailEnd len="med" w="med" type="none"/>
          </a:ln>
        </p:spPr>
      </p:cxnSp>
      <p:cxnSp>
        <p:nvCxnSpPr>
          <p:cNvPr id="63" name="Google Shape;63;p8"/>
          <p:cNvCxnSpPr/>
          <p:nvPr/>
        </p:nvCxnSpPr>
        <p:spPr>
          <a:xfrm flipH="1" rot="10800000">
            <a:off x="4191642" y="1813575"/>
            <a:ext cx="3477300" cy="26100"/>
          </a:xfrm>
          <a:prstGeom prst="straightConnector1">
            <a:avLst/>
          </a:prstGeom>
          <a:noFill/>
          <a:ln cap="flat" cmpd="sng" w="9525">
            <a:solidFill>
              <a:srgbClr val="F04578"/>
            </a:solidFill>
            <a:prstDash val="dot"/>
            <a:round/>
            <a:headEnd len="med" w="med" type="none"/>
            <a:tailEnd len="med" w="med" type="none"/>
          </a:ln>
        </p:spPr>
      </p:cxnSp>
      <p:cxnSp>
        <p:nvCxnSpPr>
          <p:cNvPr id="64" name="Google Shape;64;p8"/>
          <p:cNvCxnSpPr/>
          <p:nvPr/>
        </p:nvCxnSpPr>
        <p:spPr>
          <a:xfrm flipH="1" rot="10800000">
            <a:off x="5798442" y="2167725"/>
            <a:ext cx="1870500" cy="7800"/>
          </a:xfrm>
          <a:prstGeom prst="straightConnector1">
            <a:avLst/>
          </a:prstGeom>
          <a:noFill/>
          <a:ln cap="flat" cmpd="sng" w="9525">
            <a:solidFill>
              <a:srgbClr val="F04578"/>
            </a:solidFill>
            <a:prstDash val="dot"/>
            <a:round/>
            <a:headEnd len="med" w="med" type="none"/>
            <a:tailEnd len="med" w="med" type="none"/>
          </a:ln>
        </p:spPr>
      </p:cxnSp>
      <p:cxnSp>
        <p:nvCxnSpPr>
          <p:cNvPr id="65" name="Google Shape;65;p8"/>
          <p:cNvCxnSpPr/>
          <p:nvPr/>
        </p:nvCxnSpPr>
        <p:spPr>
          <a:xfrm flipH="1" rot="10800000">
            <a:off x="7149042" y="2521950"/>
            <a:ext cx="519900" cy="8700"/>
          </a:xfrm>
          <a:prstGeom prst="straightConnector1">
            <a:avLst/>
          </a:prstGeom>
          <a:noFill/>
          <a:ln cap="flat" cmpd="sng" w="9525">
            <a:solidFill>
              <a:srgbClr val="F04578"/>
            </a:solidFill>
            <a:prstDash val="dot"/>
            <a:round/>
            <a:headEnd len="med" w="med" type="none"/>
            <a:tailEnd len="med" w="med" type="none"/>
          </a:ln>
        </p:spPr>
      </p:cxnSp>
      <p:cxnSp>
        <p:nvCxnSpPr>
          <p:cNvPr id="66" name="Google Shape;66;p8"/>
          <p:cNvCxnSpPr/>
          <p:nvPr/>
        </p:nvCxnSpPr>
        <p:spPr>
          <a:xfrm flipH="1" rot="10800000">
            <a:off x="4665142" y="2877050"/>
            <a:ext cx="3003900" cy="18300"/>
          </a:xfrm>
          <a:prstGeom prst="straightConnector1">
            <a:avLst/>
          </a:prstGeom>
          <a:noFill/>
          <a:ln cap="flat" cmpd="sng" w="9525">
            <a:solidFill>
              <a:srgbClr val="F04578"/>
            </a:solidFill>
            <a:prstDash val="dot"/>
            <a:round/>
            <a:headEnd len="med" w="med" type="none"/>
            <a:tailEnd len="med" w="med" type="none"/>
          </a:ln>
        </p:spPr>
      </p:cxnSp>
      <p:cxnSp>
        <p:nvCxnSpPr>
          <p:cNvPr id="67" name="Google Shape;67;p8"/>
          <p:cNvCxnSpPr/>
          <p:nvPr/>
        </p:nvCxnSpPr>
        <p:spPr>
          <a:xfrm>
            <a:off x="4820392" y="3229125"/>
            <a:ext cx="2848500" cy="2100"/>
          </a:xfrm>
          <a:prstGeom prst="straightConnector1">
            <a:avLst/>
          </a:prstGeom>
          <a:noFill/>
          <a:ln cap="flat" cmpd="sng" w="9525">
            <a:solidFill>
              <a:srgbClr val="F04578"/>
            </a:solidFill>
            <a:prstDash val="dot"/>
            <a:round/>
            <a:headEnd len="med" w="med" type="none"/>
            <a:tailEnd len="med" w="med" type="none"/>
          </a:ln>
        </p:spPr>
      </p:cxnSp>
      <p:cxnSp>
        <p:nvCxnSpPr>
          <p:cNvPr id="68" name="Google Shape;68;p8"/>
          <p:cNvCxnSpPr/>
          <p:nvPr/>
        </p:nvCxnSpPr>
        <p:spPr>
          <a:xfrm flipH="1" rot="10800000">
            <a:off x="4315842" y="3554450"/>
            <a:ext cx="3353100" cy="16200"/>
          </a:xfrm>
          <a:prstGeom prst="straightConnector1">
            <a:avLst/>
          </a:prstGeom>
          <a:noFill/>
          <a:ln cap="flat" cmpd="sng" w="9525">
            <a:solidFill>
              <a:srgbClr val="F04578"/>
            </a:solidFill>
            <a:prstDash val="dot"/>
            <a:round/>
            <a:headEnd len="med" w="med" type="none"/>
            <a:tailEnd len="med" w="med" type="none"/>
          </a:ln>
        </p:spPr>
      </p:cxnSp>
      <p:cxnSp>
        <p:nvCxnSpPr>
          <p:cNvPr id="69" name="Google Shape;69;p8"/>
          <p:cNvCxnSpPr/>
          <p:nvPr/>
        </p:nvCxnSpPr>
        <p:spPr>
          <a:xfrm>
            <a:off x="6760967" y="3873400"/>
            <a:ext cx="908100" cy="4200"/>
          </a:xfrm>
          <a:prstGeom prst="straightConnector1">
            <a:avLst/>
          </a:prstGeom>
          <a:noFill/>
          <a:ln cap="flat" cmpd="sng" w="9525">
            <a:solidFill>
              <a:srgbClr val="F04578"/>
            </a:solidFill>
            <a:prstDash val="dot"/>
            <a:round/>
            <a:headEnd len="med" w="med" type="none"/>
            <a:tailEnd len="med" w="med" type="none"/>
          </a:ln>
        </p:spPr>
      </p:cxnSp>
      <p:cxnSp>
        <p:nvCxnSpPr>
          <p:cNvPr id="70" name="Google Shape;70;p8"/>
          <p:cNvCxnSpPr/>
          <p:nvPr/>
        </p:nvCxnSpPr>
        <p:spPr>
          <a:xfrm flipH="1" rot="10800000">
            <a:off x="5798442" y="4231875"/>
            <a:ext cx="1870500" cy="7800"/>
          </a:xfrm>
          <a:prstGeom prst="straightConnector1">
            <a:avLst/>
          </a:prstGeom>
          <a:noFill/>
          <a:ln cap="flat" cmpd="sng" w="9525">
            <a:solidFill>
              <a:srgbClr val="F04578"/>
            </a:solidFill>
            <a:prstDash val="dot"/>
            <a:round/>
            <a:headEnd len="med" w="med" type="none"/>
            <a:tailEnd len="med" w="med" type="none"/>
          </a:ln>
        </p:spPr>
      </p:cxnSp>
      <p:sp>
        <p:nvSpPr>
          <p:cNvPr id="71" name="Google Shape;71;p8"/>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5"/>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6" name="Google Shape;276;p35"/>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① LLMs - multiple sources by design</a:t>
            </a:r>
            <a:endParaRPr/>
          </a:p>
        </p:txBody>
      </p:sp>
      <p:sp>
        <p:nvSpPr>
          <p:cNvPr id="277" name="Google Shape;277;p35"/>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Cloud providers, or LLM Providers</a:t>
            </a:r>
            <a:endParaRPr/>
          </a:p>
          <a:p>
            <a:pPr indent="-304800" lvl="1" marL="914400" rtl="0" algn="l">
              <a:spcBef>
                <a:spcPts val="0"/>
              </a:spcBef>
              <a:spcAft>
                <a:spcPts val="0"/>
              </a:spcAft>
              <a:buSzPts val="1200"/>
              <a:buChar char="○"/>
            </a:pPr>
            <a:r>
              <a:rPr lang="en"/>
              <a:t>Azure + OpenAI</a:t>
            </a:r>
            <a:endParaRPr/>
          </a:p>
          <a:p>
            <a:pPr indent="-304800" lvl="1" marL="914400" rtl="0" algn="l">
              <a:spcBef>
                <a:spcPts val="1000"/>
              </a:spcBef>
              <a:spcAft>
                <a:spcPts val="0"/>
              </a:spcAft>
              <a:buSzPts val="1200"/>
              <a:buChar char="○"/>
            </a:pPr>
            <a:r>
              <a:rPr lang="en"/>
              <a:t>AWS Bedrock + Claude</a:t>
            </a:r>
            <a:endParaRPr/>
          </a:p>
          <a:p>
            <a:pPr indent="-304800" lvl="1" marL="914400" rtl="0" algn="l">
              <a:spcBef>
                <a:spcPts val="1000"/>
              </a:spcBef>
              <a:spcAft>
                <a:spcPts val="0"/>
              </a:spcAft>
              <a:buSzPts val="1200"/>
              <a:buChar char="○"/>
            </a:pPr>
            <a:r>
              <a:rPr lang="en"/>
              <a:t>GCP Vertexai + Gemini</a:t>
            </a:r>
            <a:endParaRPr/>
          </a:p>
          <a:p>
            <a:pPr indent="-330200" lvl="0" marL="457200" rtl="0" algn="l">
              <a:spcBef>
                <a:spcPts val="1000"/>
              </a:spcBef>
              <a:spcAft>
                <a:spcPts val="0"/>
              </a:spcAft>
              <a:buSzPts val="1600"/>
              <a:buChar char="●"/>
            </a:pPr>
            <a:r>
              <a:rPr lang="en"/>
              <a:t>On-prem OSS serving</a:t>
            </a:r>
            <a:endParaRPr/>
          </a:p>
          <a:p>
            <a:pPr indent="-304800" lvl="1" marL="914400" rtl="0" algn="l">
              <a:spcBef>
                <a:spcPts val="0"/>
              </a:spcBef>
              <a:spcAft>
                <a:spcPts val="0"/>
              </a:spcAft>
              <a:buSzPts val="1200"/>
              <a:buChar char="○"/>
            </a:pPr>
            <a:r>
              <a:rPr lang="en"/>
              <a:t>E.g., gpt-oss-120b, Qwen3, …</a:t>
            </a:r>
            <a:endParaRPr/>
          </a:p>
          <a:p>
            <a:pPr indent="-330200" lvl="0" marL="457200" rtl="0" algn="l">
              <a:spcBef>
                <a:spcPts val="1000"/>
              </a:spcBef>
              <a:spcAft>
                <a:spcPts val="0"/>
              </a:spcAft>
              <a:buSzPts val="1600"/>
              <a:buChar char="●"/>
            </a:pPr>
            <a:r>
              <a:rPr lang="en"/>
              <a:t>Local / fine-tuned models</a:t>
            </a:r>
            <a:endParaRPr/>
          </a:p>
          <a:p>
            <a:pPr indent="-304800" lvl="1" marL="914400" rtl="0" algn="l">
              <a:spcBef>
                <a:spcPts val="0"/>
              </a:spcBef>
              <a:spcAft>
                <a:spcPts val="0"/>
              </a:spcAft>
              <a:buSzPts val="1200"/>
              <a:buChar char="○"/>
            </a:pPr>
            <a:r>
              <a:rPr lang="en"/>
              <a:t>Task-specific fine-tuned small LLMs</a:t>
            </a:r>
            <a:endParaRPr/>
          </a:p>
          <a:p>
            <a:pPr indent="-330200" lvl="0" marL="457200" rtl="0" algn="l">
              <a:spcBef>
                <a:spcPts val="1000"/>
              </a:spcBef>
              <a:spcAft>
                <a:spcPts val="0"/>
              </a:spcAft>
              <a:buSzPts val="1600"/>
              <a:buChar char="●"/>
            </a:pPr>
            <a:r>
              <a:rPr lang="en"/>
              <a:t>Assumption: Agents will route across heterogeneous LLM backends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6"/>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3" name="Google Shape;283;p36"/>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real issue behind multi-model strategy</a:t>
            </a:r>
            <a:endParaRPr/>
          </a:p>
        </p:txBody>
      </p:sp>
      <p:sp>
        <p:nvSpPr>
          <p:cNvPr id="284" name="Google Shape;284;p36"/>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Our LLM question was not:</a:t>
            </a:r>
            <a:endParaRPr/>
          </a:p>
          <a:p>
            <a:pPr indent="-304800" lvl="1" marL="914400" rtl="0" algn="l">
              <a:spcBef>
                <a:spcPts val="0"/>
              </a:spcBef>
              <a:spcAft>
                <a:spcPts val="0"/>
              </a:spcAft>
              <a:buSzPts val="1200"/>
              <a:buChar char="○"/>
            </a:pPr>
            <a:r>
              <a:rPr lang="en"/>
              <a:t>“How can we use many models?”</a:t>
            </a:r>
            <a:endParaRPr/>
          </a:p>
          <a:p>
            <a:pPr indent="-330200" lvl="0" marL="457200" rtl="0" algn="l">
              <a:spcBef>
                <a:spcPts val="1000"/>
              </a:spcBef>
              <a:spcAft>
                <a:spcPts val="0"/>
              </a:spcAft>
              <a:buSzPts val="1600"/>
              <a:buChar char="●"/>
            </a:pPr>
            <a:r>
              <a:rPr lang="en"/>
              <a:t>Our real question was:</a:t>
            </a:r>
            <a:endParaRPr/>
          </a:p>
          <a:p>
            <a:pPr indent="-304800" lvl="1" marL="914400" rtl="0" algn="l">
              <a:spcBef>
                <a:spcPts val="0"/>
              </a:spcBef>
              <a:spcAft>
                <a:spcPts val="0"/>
              </a:spcAft>
              <a:buSzPts val="1200"/>
              <a:buChar char="○"/>
            </a:pPr>
            <a:r>
              <a:rPr lang="en"/>
              <a:t>“How do we make sure the system doesn’t die when one model dies?”</a:t>
            </a:r>
            <a:endParaRPr/>
          </a:p>
          <a:p>
            <a:pPr indent="-304800" lvl="1" marL="914400" rtl="0" algn="l">
              <a:spcBef>
                <a:spcPts val="1000"/>
              </a:spcBef>
              <a:spcAft>
                <a:spcPts val="0"/>
              </a:spcAft>
              <a:buSzPts val="1200"/>
              <a:buChar char="○"/>
            </a:pPr>
            <a:r>
              <a:rPr lang="en"/>
              <a:t>“How can we shift the model for the recent model without any workflow code changes?”</a:t>
            </a:r>
            <a:endParaRPr/>
          </a:p>
          <a:p>
            <a:pPr indent="-330200" lvl="0" marL="457200" rtl="0" algn="l">
              <a:spcBef>
                <a:spcPts val="1000"/>
              </a:spcBef>
              <a:spcAft>
                <a:spcPts val="0"/>
              </a:spcAft>
              <a:buSzPts val="1600"/>
              <a:buChar char="●"/>
            </a:pPr>
            <a:r>
              <a:rPr lang="en"/>
              <a:t>Multi-model  reality:</a:t>
            </a:r>
            <a:endParaRPr/>
          </a:p>
          <a:p>
            <a:pPr indent="-304800" lvl="1" marL="914400" rtl="0" algn="l">
              <a:spcBef>
                <a:spcPts val="0"/>
              </a:spcBef>
              <a:spcAft>
                <a:spcPts val="0"/>
              </a:spcAft>
              <a:buSzPts val="1200"/>
              <a:buChar char="○"/>
            </a:pPr>
            <a:r>
              <a:rPr lang="en"/>
              <a:t>Azure OpenAI, AWS Bedrock, GCP Gemini</a:t>
            </a:r>
            <a:endParaRPr/>
          </a:p>
          <a:p>
            <a:pPr indent="-304800" lvl="1" marL="914400" rtl="0" algn="l">
              <a:spcBef>
                <a:spcPts val="1000"/>
              </a:spcBef>
              <a:spcAft>
                <a:spcPts val="0"/>
              </a:spcAft>
              <a:buSzPts val="1200"/>
              <a:buChar char="○"/>
            </a:pPr>
            <a:r>
              <a:rPr lang="en"/>
              <a:t>On-prem OSS</a:t>
            </a:r>
            <a:endParaRPr/>
          </a:p>
          <a:p>
            <a:pPr indent="-304800" lvl="1" marL="914400" rtl="0" algn="l">
              <a:spcBef>
                <a:spcPts val="1000"/>
              </a:spcBef>
              <a:spcAft>
                <a:spcPts val="0"/>
              </a:spcAft>
              <a:buSzPts val="1200"/>
              <a:buChar char="○"/>
            </a:pPr>
            <a:r>
              <a:rPr lang="en"/>
              <a:t>Local fine-tuned LLMs</a:t>
            </a:r>
            <a:endParaRPr/>
          </a:p>
          <a:p>
            <a:pPr indent="-330200" lvl="0" marL="457200" rtl="0" algn="l">
              <a:spcBef>
                <a:spcPts val="1000"/>
              </a:spcBef>
              <a:spcAft>
                <a:spcPts val="0"/>
              </a:spcAft>
              <a:buSzPts val="1600"/>
              <a:buChar char="●"/>
            </a:pPr>
            <a:r>
              <a:rPr lang="en"/>
              <a:t>Goal: Swap / fail models without taking the graph down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7"/>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37"/>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we didn’t hand-code every provider?</a:t>
            </a:r>
            <a:endParaRPr/>
          </a:p>
        </p:txBody>
      </p:sp>
      <p:sp>
        <p:nvSpPr>
          <p:cNvPr id="291" name="Google Shape;291;p37"/>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Why not </a:t>
            </a:r>
            <a:r>
              <a:rPr lang="en"/>
              <a:t>implement</a:t>
            </a:r>
            <a:r>
              <a:rPr lang="en"/>
              <a:t> per-model logic?</a:t>
            </a:r>
            <a:endParaRPr/>
          </a:p>
          <a:p>
            <a:pPr indent="-304800" lvl="1" marL="914400" rtl="0" algn="l">
              <a:spcBef>
                <a:spcPts val="0"/>
              </a:spcBef>
              <a:spcAft>
                <a:spcPts val="0"/>
              </a:spcAft>
              <a:buSzPts val="1200"/>
              <a:buChar char="○"/>
            </a:pPr>
            <a:r>
              <a:rPr lang="en"/>
              <a:t>Different SDKs</a:t>
            </a:r>
            <a:endParaRPr/>
          </a:p>
          <a:p>
            <a:pPr indent="-304800" lvl="1" marL="914400" rtl="0" algn="l">
              <a:spcBef>
                <a:spcPts val="1000"/>
              </a:spcBef>
              <a:spcAft>
                <a:spcPts val="0"/>
              </a:spcAft>
              <a:buSzPts val="1200"/>
              <a:buChar char="○"/>
            </a:pPr>
            <a:r>
              <a:rPr lang="en"/>
              <a:t>Different parameters</a:t>
            </a:r>
            <a:endParaRPr/>
          </a:p>
          <a:p>
            <a:pPr indent="-304800" lvl="1" marL="914400" rtl="0" algn="l">
              <a:spcBef>
                <a:spcPts val="1000"/>
              </a:spcBef>
              <a:spcAft>
                <a:spcPts val="0"/>
              </a:spcAft>
              <a:buSzPts val="1200"/>
              <a:buChar char="○"/>
            </a:pPr>
            <a:r>
              <a:rPr lang="en"/>
              <a:t>Different error types</a:t>
            </a:r>
            <a:endParaRPr/>
          </a:p>
          <a:p>
            <a:pPr indent="457200" lvl="0" marL="0" rtl="0" algn="l">
              <a:spcBef>
                <a:spcPts val="1000"/>
              </a:spcBef>
              <a:spcAft>
                <a:spcPts val="0"/>
              </a:spcAft>
              <a:buNone/>
            </a:pPr>
            <a:r>
              <a:rPr lang="en" sz="1200">
                <a:latin typeface="Noto Sans Light"/>
                <a:ea typeface="Noto Sans Light"/>
                <a:cs typeface="Noto Sans Light"/>
                <a:sym typeface="Noto Sans Light"/>
              </a:rPr>
              <a:t>→ Managing all of this per-agent = 💀</a:t>
            </a:r>
            <a:endParaRPr sz="1200">
              <a:latin typeface="Noto Sans Light"/>
              <a:ea typeface="Noto Sans Light"/>
              <a:cs typeface="Noto Sans Light"/>
              <a:sym typeface="Noto Sans Light"/>
            </a:endParaRPr>
          </a:p>
          <a:p>
            <a:pPr indent="-330200" lvl="0" marL="457200" rtl="0" algn="l">
              <a:spcBef>
                <a:spcPts val="0"/>
              </a:spcBef>
              <a:spcAft>
                <a:spcPts val="0"/>
              </a:spcAft>
              <a:buSzPts val="1600"/>
              <a:buChar char="●"/>
            </a:pPr>
            <a:r>
              <a:rPr lang="en"/>
              <a:t>Approach</a:t>
            </a:r>
            <a:endParaRPr/>
          </a:p>
          <a:p>
            <a:pPr indent="-304800" lvl="1" marL="914400" rtl="0" algn="l">
              <a:spcBef>
                <a:spcPts val="0"/>
              </a:spcBef>
              <a:spcAft>
                <a:spcPts val="0"/>
              </a:spcAft>
              <a:buSzPts val="1200"/>
              <a:buChar char="○"/>
            </a:pPr>
            <a:r>
              <a:rPr lang="en"/>
              <a:t>Wrap everything behind LangChain’s `BaseChatModel`</a:t>
            </a:r>
            <a:endParaRPr/>
          </a:p>
          <a:p>
            <a:pPr indent="-304800" lvl="1" marL="914400" rtl="0" algn="l">
              <a:spcBef>
                <a:spcPts val="1000"/>
              </a:spcBef>
              <a:spcAft>
                <a:spcPts val="0"/>
              </a:spcAft>
              <a:buSzPts val="1200"/>
              <a:buChar char="○"/>
            </a:pPr>
            <a:r>
              <a:rPr lang="en"/>
              <a:t>Serve OSS via vLLM OpenAI-compatible API</a:t>
            </a:r>
            <a:endParaRPr/>
          </a:p>
          <a:p>
            <a:pPr indent="0" lvl="0" marL="457200" rtl="0" algn="l">
              <a:spcBef>
                <a:spcPts val="1000"/>
              </a:spcBef>
              <a:spcAft>
                <a:spcPts val="0"/>
              </a:spcAft>
              <a:buNone/>
            </a:pPr>
            <a:r>
              <a:rPr lang="en" sz="1200">
                <a:latin typeface="Noto Sans Light"/>
                <a:ea typeface="Noto Sans Light"/>
                <a:cs typeface="Noto Sans Light"/>
                <a:sym typeface="Noto Sans Light"/>
              </a:rPr>
              <a:t>→ Swapping models = config change, not code surgery</a:t>
            </a:r>
            <a:endParaRPr/>
          </a:p>
          <a:p>
            <a:pPr indent="0" lvl="0" marL="914400" rtl="0" algn="l">
              <a:spcBef>
                <a:spcPts val="0"/>
              </a:spcBef>
              <a:spcAft>
                <a:spcPts val="0"/>
              </a:spcAft>
              <a:buNone/>
            </a:pPr>
            <a:r>
              <a:t/>
            </a:r>
            <a:endParaRPr sz="1200">
              <a:latin typeface="Noto Sans Light"/>
              <a:ea typeface="Noto Sans Light"/>
              <a:cs typeface="Noto Sans Light"/>
              <a:sym typeface="Noto Sans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8"/>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7" name="Google Shape;297;p38"/>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 Code: Unifying Models with `BaseChatModel`</a:t>
            </a:r>
            <a:endParaRPr/>
          </a:p>
        </p:txBody>
      </p:sp>
      <p:sp>
        <p:nvSpPr>
          <p:cNvPr id="298" name="Google Shape;298;p38"/>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8"/>
          <p:cNvSpPr/>
          <p:nvPr/>
        </p:nvSpPr>
        <p:spPr>
          <a:xfrm>
            <a:off x="3112575" y="1931300"/>
            <a:ext cx="2312700" cy="800100"/>
          </a:xfrm>
          <a:prstGeom prst="rect">
            <a:avLst/>
          </a:prstGeom>
          <a:solidFill>
            <a:srgbClr val="EA16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&lt;1.0 코드 방식</a:t>
            </a:r>
            <a:endParaRPr>
              <a:solidFill>
                <a:schemeClr val="lt1"/>
              </a:solidFill>
            </a:endParaRPr>
          </a:p>
          <a:p>
            <a:pPr indent="0" lvl="0" marL="0" rtl="0" algn="l">
              <a:spcBef>
                <a:spcPts val="0"/>
              </a:spcBef>
              <a:spcAft>
                <a:spcPts val="0"/>
              </a:spcAft>
              <a:buNone/>
            </a:pPr>
            <a:r>
              <a:rPr lang="en">
                <a:solidFill>
                  <a:schemeClr val="lt1"/>
                </a:solidFill>
              </a:rPr>
              <a:t>1.0에서의 불러오는 방식 각각 코드로 보여주기</a:t>
            </a:r>
            <a:endParaRPr>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9"/>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39"/>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Keeping the graph alive with `.with_fallbacks()`</a:t>
            </a:r>
            <a:endParaRPr/>
          </a:p>
        </p:txBody>
      </p:sp>
      <p:sp>
        <p:nvSpPr>
          <p:cNvPr id="306" name="Google Shape;306;p39"/>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Principle</a:t>
            </a:r>
            <a:endParaRPr/>
          </a:p>
          <a:p>
            <a:pPr indent="-304800" lvl="1" marL="914400" rtl="0" algn="l">
              <a:spcBef>
                <a:spcPts val="0"/>
              </a:spcBef>
              <a:spcAft>
                <a:spcPts val="0"/>
              </a:spcAft>
              <a:buSzPts val="1200"/>
              <a:buChar char="○"/>
            </a:pPr>
            <a:r>
              <a:rPr lang="en"/>
              <a:t>Never expose raw provider errors to the user</a:t>
            </a:r>
            <a:endParaRPr/>
          </a:p>
          <a:p>
            <a:pPr indent="-304800" lvl="1" marL="914400" rtl="0" algn="l">
              <a:spcBef>
                <a:spcPts val="1000"/>
              </a:spcBef>
              <a:spcAft>
                <a:spcPts val="0"/>
              </a:spcAft>
              <a:buSzPts val="1200"/>
              <a:buChar char="○"/>
            </a:pPr>
            <a:r>
              <a:rPr lang="en"/>
              <a:t>Always return some controlled response</a:t>
            </a:r>
            <a:endParaRPr/>
          </a:p>
          <a:p>
            <a:pPr indent="-330200" lvl="0" marL="457200" rtl="0" algn="l">
              <a:spcBef>
                <a:spcPts val="1000"/>
              </a:spcBef>
              <a:spcAft>
                <a:spcPts val="0"/>
              </a:spcAft>
              <a:buSzPts val="1600"/>
              <a:buChar char="●"/>
            </a:pPr>
            <a:r>
              <a:rPr lang="en"/>
              <a:t>Fallback chain example</a:t>
            </a:r>
            <a:endParaRPr/>
          </a:p>
          <a:p>
            <a:pPr indent="0" lvl="0" marL="0" rtl="0" algn="l">
              <a:spcBef>
                <a:spcPts val="0"/>
              </a:spcBef>
              <a:spcAft>
                <a:spcPts val="0"/>
              </a:spcAft>
              <a:buNone/>
            </a:pPr>
            <a:r>
              <a:rPr lang="en" sz="1200">
                <a:latin typeface="Noto Sans Light"/>
                <a:ea typeface="Noto Sans Light"/>
                <a:cs typeface="Noto Sans Light"/>
                <a:sym typeface="Noto Sans Light"/>
              </a:rPr>
              <a:t>	</a:t>
            </a:r>
            <a:endParaRPr sz="1200">
              <a:latin typeface="Noto Sans Light"/>
              <a:ea typeface="Noto Sans Light"/>
              <a:cs typeface="Noto Sans Light"/>
              <a:sym typeface="Noto Sans Light"/>
            </a:endParaRPr>
          </a:p>
        </p:txBody>
      </p:sp>
      <p:sp>
        <p:nvSpPr>
          <p:cNvPr id="307" name="Google Shape;307;p39"/>
          <p:cNvSpPr/>
          <p:nvPr/>
        </p:nvSpPr>
        <p:spPr>
          <a:xfrm>
            <a:off x="1331275" y="2643825"/>
            <a:ext cx="3518700" cy="12813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3F3F3"/>
                </a:solidFill>
                <a:latin typeface="Noto Sans Mono Light"/>
                <a:ea typeface="Noto Sans Mono Light"/>
                <a:cs typeface="Noto Sans Mono Light"/>
                <a:sym typeface="Noto Sans Mono Light"/>
              </a:rPr>
              <a:t>Primary: Azure OpenAI</a:t>
            </a:r>
            <a:endParaRPr sz="1000">
              <a:solidFill>
                <a:srgbClr val="F3F3F3"/>
              </a:solidFill>
              <a:latin typeface="Noto Sans Mono Light"/>
              <a:ea typeface="Noto Sans Mono Light"/>
              <a:cs typeface="Noto Sans Mono Light"/>
              <a:sym typeface="Noto Sans Mono Light"/>
            </a:endParaRPr>
          </a:p>
          <a:p>
            <a:pPr indent="0" lvl="0" marL="0" rtl="0" algn="l">
              <a:spcBef>
                <a:spcPts val="0"/>
              </a:spcBef>
              <a:spcAft>
                <a:spcPts val="0"/>
              </a:spcAft>
              <a:buNone/>
            </a:pPr>
            <a:r>
              <a:rPr lang="en" sz="1000">
                <a:solidFill>
                  <a:srgbClr val="F3F3F3"/>
                </a:solidFill>
                <a:latin typeface="Noto Sans Mono Light"/>
                <a:ea typeface="Noto Sans Mono Light"/>
                <a:cs typeface="Noto Sans Mono Light"/>
                <a:sym typeface="Noto Sans Mono Light"/>
              </a:rPr>
              <a:t>  → </a:t>
            </a:r>
            <a:r>
              <a:rPr lang="en" sz="1000">
                <a:solidFill>
                  <a:srgbClr val="EA1655"/>
                </a:solidFill>
                <a:latin typeface="Noto Sans Mono Light"/>
                <a:ea typeface="Noto Sans Mono Light"/>
                <a:cs typeface="Noto Sans Mono Light"/>
                <a:sym typeface="Noto Sans Mono Light"/>
              </a:rPr>
              <a:t>on failure</a:t>
            </a:r>
            <a:endParaRPr sz="1000">
              <a:solidFill>
                <a:srgbClr val="EA1655"/>
              </a:solidFill>
              <a:latin typeface="Noto Sans Mono Light"/>
              <a:ea typeface="Noto Sans Mono Light"/>
              <a:cs typeface="Noto Sans Mono Light"/>
              <a:sym typeface="Noto Sans Mono Light"/>
            </a:endParaRPr>
          </a:p>
          <a:p>
            <a:pPr indent="0" lvl="0" marL="0" rtl="0" algn="l">
              <a:spcBef>
                <a:spcPts val="0"/>
              </a:spcBef>
              <a:spcAft>
                <a:spcPts val="0"/>
              </a:spcAft>
              <a:buNone/>
            </a:pPr>
            <a:r>
              <a:rPr lang="en" sz="1000">
                <a:solidFill>
                  <a:srgbClr val="F3F3F3"/>
                </a:solidFill>
                <a:latin typeface="Noto Sans Mono Light"/>
                <a:ea typeface="Noto Sans Mono Light"/>
                <a:cs typeface="Noto Sans Mono Light"/>
                <a:sym typeface="Noto Sans Mono Light"/>
              </a:rPr>
              <a:t>Fallback1: AWS Bedrock Claude</a:t>
            </a:r>
            <a:endParaRPr sz="1000">
              <a:solidFill>
                <a:srgbClr val="F3F3F3"/>
              </a:solidFill>
              <a:latin typeface="Noto Sans Mono Light"/>
              <a:ea typeface="Noto Sans Mono Light"/>
              <a:cs typeface="Noto Sans Mono Light"/>
              <a:sym typeface="Noto Sans Mono Light"/>
            </a:endParaRPr>
          </a:p>
          <a:p>
            <a:pPr indent="0" lvl="0" marL="0" rtl="0" algn="l">
              <a:spcBef>
                <a:spcPts val="0"/>
              </a:spcBef>
              <a:spcAft>
                <a:spcPts val="0"/>
              </a:spcAft>
              <a:buNone/>
            </a:pPr>
            <a:r>
              <a:rPr lang="en" sz="1000">
                <a:solidFill>
                  <a:srgbClr val="F3F3F3"/>
                </a:solidFill>
                <a:latin typeface="Noto Sans Mono Light"/>
                <a:ea typeface="Noto Sans Mono Light"/>
                <a:cs typeface="Noto Sans Mono Light"/>
                <a:sym typeface="Noto Sans Mono Light"/>
              </a:rPr>
              <a:t>  → </a:t>
            </a:r>
            <a:r>
              <a:rPr lang="en" sz="1000">
                <a:solidFill>
                  <a:srgbClr val="EA1655"/>
                </a:solidFill>
                <a:latin typeface="Noto Sans Mono Light"/>
                <a:ea typeface="Noto Sans Mono Light"/>
                <a:cs typeface="Noto Sans Mono Light"/>
                <a:sym typeface="Noto Sans Mono Light"/>
              </a:rPr>
              <a:t>on failure</a:t>
            </a:r>
            <a:endParaRPr sz="1000">
              <a:solidFill>
                <a:srgbClr val="EA1655"/>
              </a:solidFill>
              <a:latin typeface="Noto Sans Mono Light"/>
              <a:ea typeface="Noto Sans Mono Light"/>
              <a:cs typeface="Noto Sans Mono Light"/>
              <a:sym typeface="Noto Sans Mono Light"/>
            </a:endParaRPr>
          </a:p>
          <a:p>
            <a:pPr indent="0" lvl="0" marL="0" rtl="0" algn="l">
              <a:spcBef>
                <a:spcPts val="0"/>
              </a:spcBef>
              <a:spcAft>
                <a:spcPts val="0"/>
              </a:spcAft>
              <a:buNone/>
            </a:pPr>
            <a:r>
              <a:rPr lang="en" sz="1000">
                <a:solidFill>
                  <a:srgbClr val="F3F3F3"/>
                </a:solidFill>
                <a:latin typeface="Noto Sans Mono Light"/>
                <a:ea typeface="Noto Sans Mono Light"/>
                <a:cs typeface="Noto Sans Mono Light"/>
                <a:sym typeface="Noto Sans Mono Light"/>
              </a:rPr>
              <a:t>Fallback2: GPT=OSS via vLLM</a:t>
            </a:r>
            <a:endParaRPr sz="1000">
              <a:solidFill>
                <a:srgbClr val="F3F3F3"/>
              </a:solidFill>
              <a:latin typeface="Noto Sans Mono Light"/>
              <a:ea typeface="Noto Sans Mono Light"/>
              <a:cs typeface="Noto Sans Mono Light"/>
              <a:sym typeface="Noto Sans Mono Light"/>
            </a:endParaRPr>
          </a:p>
          <a:p>
            <a:pPr indent="0" lvl="0" marL="0" rtl="0" algn="l">
              <a:spcBef>
                <a:spcPts val="0"/>
              </a:spcBef>
              <a:spcAft>
                <a:spcPts val="0"/>
              </a:spcAft>
              <a:buNone/>
            </a:pPr>
            <a:r>
              <a:rPr lang="en" sz="1000">
                <a:solidFill>
                  <a:srgbClr val="F3F3F3"/>
                </a:solidFill>
                <a:latin typeface="Noto Sans Mono Light"/>
                <a:ea typeface="Noto Sans Mono Light"/>
                <a:cs typeface="Noto Sans Mono Light"/>
                <a:sym typeface="Noto Sans Mono Light"/>
              </a:rPr>
              <a:t>  → </a:t>
            </a:r>
            <a:r>
              <a:rPr lang="en" sz="1000">
                <a:solidFill>
                  <a:srgbClr val="EA1655"/>
                </a:solidFill>
                <a:latin typeface="Noto Sans Mono Light"/>
                <a:ea typeface="Noto Sans Mono Light"/>
                <a:cs typeface="Noto Sans Mono Light"/>
                <a:sym typeface="Noto Sans Mono Light"/>
              </a:rPr>
              <a:t>on failure</a:t>
            </a:r>
            <a:endParaRPr sz="1000">
              <a:solidFill>
                <a:srgbClr val="EA1655"/>
              </a:solidFill>
              <a:latin typeface="Noto Sans Mono Light"/>
              <a:ea typeface="Noto Sans Mono Light"/>
              <a:cs typeface="Noto Sans Mono Light"/>
              <a:sym typeface="Noto Sans Mono Light"/>
            </a:endParaRPr>
          </a:p>
          <a:p>
            <a:pPr indent="0" lvl="0" marL="0" rtl="0" algn="l">
              <a:spcBef>
                <a:spcPts val="0"/>
              </a:spcBef>
              <a:spcAft>
                <a:spcPts val="0"/>
              </a:spcAft>
              <a:buNone/>
            </a:pPr>
            <a:r>
              <a:rPr lang="en" sz="1000">
                <a:solidFill>
                  <a:srgbClr val="F3F3F3"/>
                </a:solidFill>
                <a:latin typeface="Noto Sans Mono Light"/>
                <a:ea typeface="Noto Sans Mono Light"/>
                <a:cs typeface="Noto Sans Mono Light"/>
                <a:sym typeface="Noto Sans Mono Light"/>
              </a:rPr>
              <a:t>Final: safe “service unavailable” message</a:t>
            </a:r>
            <a:endParaRPr sz="1000">
              <a:solidFill>
                <a:srgbClr val="F3F3F3"/>
              </a:solidFill>
              <a:latin typeface="Noto Sans Mono Light"/>
              <a:ea typeface="Noto Sans Mono Light"/>
              <a:cs typeface="Noto Sans Mono Light"/>
              <a:sym typeface="Noto Sans Mon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3" name="Google Shape;313;p40"/>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Coding the Fallback Chain, Not Try-Except Hell</a:t>
            </a:r>
            <a:endParaRPr/>
          </a:p>
        </p:txBody>
      </p:sp>
      <p:sp>
        <p:nvSpPr>
          <p:cNvPr id="314" name="Google Shape;314;p40"/>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LangGraph nodes stay simple; the resilience lives in the model layer</a:t>
            </a:r>
            <a:endParaRPr/>
          </a:p>
        </p:txBody>
      </p:sp>
      <p:sp>
        <p:nvSpPr>
          <p:cNvPr id="315" name="Google Shape;315;p40"/>
          <p:cNvSpPr/>
          <p:nvPr/>
        </p:nvSpPr>
        <p:spPr>
          <a:xfrm>
            <a:off x="3112575" y="1931300"/>
            <a:ext cx="2312700" cy="800100"/>
          </a:xfrm>
          <a:prstGeom prst="rect">
            <a:avLst/>
          </a:prstGeom>
          <a:solidFill>
            <a:srgbClr val="EA16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With_fallbacks 예시 코드</a:t>
            </a:r>
            <a:endParaRPr>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1" name="Google Shape;321;p41"/>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② Context - everything around the LLM</a:t>
            </a:r>
            <a:endParaRPr/>
          </a:p>
        </p:txBody>
      </p:sp>
      <p:sp>
        <p:nvSpPr>
          <p:cNvPr id="322" name="Google Shape;322;p41"/>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Tools</a:t>
            </a:r>
            <a:endParaRPr/>
          </a:p>
          <a:p>
            <a:pPr indent="-304800" lvl="1" marL="914400" rtl="0" algn="l">
              <a:spcBef>
                <a:spcPts val="0"/>
              </a:spcBef>
              <a:spcAft>
                <a:spcPts val="0"/>
              </a:spcAft>
              <a:buSzPts val="1200"/>
              <a:buChar char="○"/>
            </a:pPr>
            <a:r>
              <a:rPr lang="en"/>
              <a:t>Weather, exchange rates, calculator, …</a:t>
            </a:r>
            <a:endParaRPr/>
          </a:p>
          <a:p>
            <a:pPr indent="-304800" lvl="1" marL="914400" rtl="0" algn="l">
              <a:spcBef>
                <a:spcPts val="1000"/>
              </a:spcBef>
              <a:spcAft>
                <a:spcPts val="0"/>
              </a:spcAft>
              <a:buSzPts val="1200"/>
              <a:buChar char="○"/>
            </a:pPr>
            <a:r>
              <a:rPr lang="en"/>
              <a:t>Custom internal tools</a:t>
            </a:r>
            <a:endParaRPr/>
          </a:p>
          <a:p>
            <a:pPr indent="-330200" lvl="0" marL="457200" rtl="0" algn="l">
              <a:spcBef>
                <a:spcPts val="1000"/>
              </a:spcBef>
              <a:spcAft>
                <a:spcPts val="0"/>
              </a:spcAft>
              <a:buSzPts val="1600"/>
              <a:buChar char="●"/>
            </a:pPr>
            <a:r>
              <a:rPr lang="en"/>
              <a:t>Databases</a:t>
            </a:r>
            <a:endParaRPr/>
          </a:p>
          <a:p>
            <a:pPr indent="-304800" lvl="1" marL="914400" rtl="0" algn="l">
              <a:spcBef>
                <a:spcPts val="0"/>
              </a:spcBef>
              <a:spcAft>
                <a:spcPts val="0"/>
              </a:spcAft>
              <a:buSzPts val="1200"/>
              <a:buChar char="○"/>
            </a:pPr>
            <a:r>
              <a:rPr lang="en"/>
              <a:t>Vector DBs for retrieval / RAG</a:t>
            </a:r>
            <a:endParaRPr/>
          </a:p>
          <a:p>
            <a:pPr indent="-304800" lvl="1" marL="914400" rtl="0" algn="l">
              <a:spcBef>
                <a:spcPts val="1000"/>
              </a:spcBef>
              <a:spcAft>
                <a:spcPts val="0"/>
              </a:spcAft>
              <a:buSzPts val="1200"/>
              <a:buChar char="○"/>
            </a:pPr>
            <a:r>
              <a:rPr lang="en"/>
              <a:t>Legacy DMBS for transactional data</a:t>
            </a:r>
            <a:endParaRPr/>
          </a:p>
          <a:p>
            <a:pPr indent="-330200" lvl="0" marL="457200" rtl="0" algn="l">
              <a:spcBef>
                <a:spcPts val="1000"/>
              </a:spcBef>
              <a:spcAft>
                <a:spcPts val="0"/>
              </a:spcAft>
              <a:buSzPts val="1600"/>
              <a:buChar char="●"/>
            </a:pPr>
            <a:r>
              <a:rPr lang="en"/>
              <a:t>External APIs</a:t>
            </a:r>
            <a:endParaRPr/>
          </a:p>
          <a:p>
            <a:pPr indent="-304800" lvl="1" marL="914400" rtl="0" algn="l">
              <a:spcBef>
                <a:spcPts val="0"/>
              </a:spcBef>
              <a:spcAft>
                <a:spcPts val="0"/>
              </a:spcAft>
              <a:buSzPts val="1200"/>
              <a:buChar char="○"/>
            </a:pPr>
            <a:r>
              <a:rPr lang="en"/>
              <a:t>Third-party services</a:t>
            </a:r>
            <a:endParaRPr/>
          </a:p>
          <a:p>
            <a:pPr indent="-304800" lvl="1" marL="914400" rtl="0" algn="l">
              <a:spcBef>
                <a:spcPts val="1000"/>
              </a:spcBef>
              <a:spcAft>
                <a:spcPts val="0"/>
              </a:spcAft>
              <a:buSzPts val="1200"/>
              <a:buChar char="○"/>
            </a:pPr>
            <a:r>
              <a:rPr lang="en"/>
              <a:t>Partner/internal microservices</a:t>
            </a:r>
            <a:endParaRPr/>
          </a:p>
          <a:p>
            <a:pPr indent="-330200" lvl="0" marL="457200" rtl="0" algn="l">
              <a:spcBef>
                <a:spcPts val="1000"/>
              </a:spcBef>
              <a:spcAft>
                <a:spcPts val="0"/>
              </a:spcAft>
              <a:buSzPts val="1600"/>
              <a:buChar char="●"/>
            </a:pPr>
            <a:r>
              <a:rPr lang="en"/>
              <a:t>In LangGraph: Nodes = “when/how to call which tool with which state”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42"/>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Context Engineering: Feeding LLMs the Right Context</a:t>
            </a:r>
            <a:endParaRPr/>
          </a:p>
        </p:txBody>
      </p:sp>
      <p:sp>
        <p:nvSpPr>
          <p:cNvPr id="329" name="Google Shape;329;p42"/>
          <p:cNvSpPr txBox="1"/>
          <p:nvPr>
            <p:ph idx="1" type="body"/>
          </p:nvPr>
        </p:nvSpPr>
        <p:spPr>
          <a:xfrm>
            <a:off x="667025" y="1149363"/>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Agents need carefully chosen context to act effectively.</a:t>
            </a:r>
            <a:endParaRPr sz="1400"/>
          </a:p>
          <a:p>
            <a:pPr indent="0" lvl="0" marL="0" rtl="0" algn="l">
              <a:spcBef>
                <a:spcPts val="0"/>
              </a:spcBef>
              <a:spcAft>
                <a:spcPts val="0"/>
              </a:spcAft>
              <a:buNone/>
            </a:pPr>
            <a:r>
              <a:t/>
            </a:r>
            <a:endParaRPr sz="1400"/>
          </a:p>
        </p:txBody>
      </p:sp>
      <p:pic>
        <p:nvPicPr>
          <p:cNvPr id="330" name="Google Shape;330;p42"/>
          <p:cNvPicPr preferRelativeResize="0"/>
          <p:nvPr/>
        </p:nvPicPr>
        <p:blipFill>
          <a:blip r:embed="rId3">
            <a:alphaModFix/>
          </a:blip>
          <a:stretch>
            <a:fillRect/>
          </a:stretch>
        </p:blipFill>
        <p:spPr>
          <a:xfrm>
            <a:off x="1002750" y="1804962"/>
            <a:ext cx="7209852" cy="2568500"/>
          </a:xfrm>
          <a:prstGeom prst="rect">
            <a:avLst/>
          </a:prstGeom>
          <a:noFill/>
          <a:ln>
            <a:noFill/>
          </a:ln>
        </p:spPr>
      </p:pic>
      <p:sp>
        <p:nvSpPr>
          <p:cNvPr id="331" name="Google Shape;331;p42"/>
          <p:cNvSpPr txBox="1"/>
          <p:nvPr/>
        </p:nvSpPr>
        <p:spPr>
          <a:xfrm>
            <a:off x="4571988" y="4806400"/>
            <a:ext cx="4087200" cy="19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999999"/>
                </a:solidFill>
              </a:rPr>
              <a:t>Sources: </a:t>
            </a:r>
            <a:r>
              <a:rPr lang="en" sz="600">
                <a:solidFill>
                  <a:srgbClr val="999999"/>
                </a:solidFill>
              </a:rPr>
              <a:t>https://blog.langchain.com/context-engineering-for-agents/</a:t>
            </a:r>
            <a:endParaRPr sz="600">
              <a:solidFill>
                <a:srgbClr val="999999"/>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3"/>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7" name="Google Shape;337;p43"/>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Context Engineering: Feeding LLMs the Right Context</a:t>
            </a:r>
            <a:endParaRPr/>
          </a:p>
        </p:txBody>
      </p:sp>
      <p:sp>
        <p:nvSpPr>
          <p:cNvPr id="338" name="Google Shape;338;p43"/>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Context engineering is the art and science of filling an LLM’s limited context window with just the right information at each step.</a:t>
            </a:r>
            <a:endParaRPr sz="1400"/>
          </a:p>
          <a:p>
            <a:pPr indent="0" lvl="0" marL="0" rtl="0" algn="l">
              <a:spcBef>
                <a:spcPts val="0"/>
              </a:spcBef>
              <a:spcAft>
                <a:spcPts val="0"/>
              </a:spcAft>
              <a:buNone/>
            </a:pPr>
            <a:r>
              <a:t/>
            </a:r>
            <a:endParaRPr/>
          </a:p>
        </p:txBody>
      </p:sp>
      <p:pic>
        <p:nvPicPr>
          <p:cNvPr id="339" name="Google Shape;339;p43"/>
          <p:cNvPicPr preferRelativeResize="0"/>
          <p:nvPr/>
        </p:nvPicPr>
        <p:blipFill>
          <a:blip r:embed="rId3">
            <a:alphaModFix/>
          </a:blip>
          <a:stretch>
            <a:fillRect/>
          </a:stretch>
        </p:blipFill>
        <p:spPr>
          <a:xfrm>
            <a:off x="2399788" y="1830675"/>
            <a:ext cx="4415776" cy="2991900"/>
          </a:xfrm>
          <a:prstGeom prst="rect">
            <a:avLst/>
          </a:prstGeom>
          <a:noFill/>
          <a:ln>
            <a:noFill/>
          </a:ln>
        </p:spPr>
      </p:pic>
      <p:sp>
        <p:nvSpPr>
          <p:cNvPr id="340" name="Google Shape;340;p43"/>
          <p:cNvSpPr txBox="1"/>
          <p:nvPr/>
        </p:nvSpPr>
        <p:spPr>
          <a:xfrm>
            <a:off x="4571988" y="4806400"/>
            <a:ext cx="4087200" cy="19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999999"/>
                </a:solidFill>
              </a:rPr>
              <a:t>Sources: https://blog.langchain.com/context-engineering-for-agents/</a:t>
            </a:r>
            <a:endParaRPr sz="600">
              <a:solidFill>
                <a:srgbClr val="999999"/>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4"/>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6" name="Google Shape;346;p44"/>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Context as the Agent’s shield</a:t>
            </a:r>
            <a:endParaRPr/>
          </a:p>
        </p:txBody>
      </p:sp>
      <p:sp>
        <p:nvSpPr>
          <p:cNvPr id="347" name="Google Shape;347;p44"/>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Context = not just “extra prompt text”</a:t>
            </a:r>
            <a:endParaRPr/>
          </a:p>
          <a:p>
            <a:pPr indent="-330200" lvl="0" marL="457200" rtl="0" algn="l">
              <a:spcBef>
                <a:spcPts val="0"/>
              </a:spcBef>
              <a:spcAft>
                <a:spcPts val="0"/>
              </a:spcAft>
              <a:buSzPts val="1600"/>
              <a:buChar char="●"/>
            </a:pPr>
            <a:r>
              <a:rPr lang="en"/>
              <a:t>It’s a defensive layer for agent survival</a:t>
            </a:r>
            <a:endParaRPr/>
          </a:p>
          <a:p>
            <a:pPr indent="-304800" lvl="1" marL="914400" rtl="0" algn="l">
              <a:spcBef>
                <a:spcPts val="0"/>
              </a:spcBef>
              <a:spcAft>
                <a:spcPts val="0"/>
              </a:spcAft>
              <a:buSzPts val="1200"/>
              <a:buAutoNum type="alphaLcPeriod"/>
            </a:pPr>
            <a:r>
              <a:rPr lang="en"/>
              <a:t>Pre-context layer: Clean &amp; sanitize input before LLM</a:t>
            </a:r>
            <a:endParaRPr/>
          </a:p>
          <a:p>
            <a:pPr indent="-304800" lvl="1" marL="914400" rtl="0" algn="l">
              <a:spcBef>
                <a:spcPts val="1000"/>
              </a:spcBef>
              <a:spcAft>
                <a:spcPts val="0"/>
              </a:spcAft>
              <a:buSzPts val="1200"/>
              <a:buAutoNum type="alphaLcPeriod"/>
            </a:pPr>
            <a:r>
              <a:rPr lang="en"/>
              <a:t>Execution context layer: Keep model/tool calls from exploding</a:t>
            </a:r>
            <a:endParaRPr/>
          </a:p>
          <a:p>
            <a:pPr indent="-304800" lvl="1" marL="914400" rtl="0" algn="l">
              <a:spcBef>
                <a:spcPts val="1000"/>
              </a:spcBef>
              <a:spcAft>
                <a:spcPts val="0"/>
              </a:spcAft>
              <a:buSzPts val="1200"/>
              <a:buAutoNum type="alphaLcPeriod"/>
            </a:pPr>
            <a:r>
              <a:rPr lang="en"/>
              <a:t>Post-context layer: Validate &amp; adapt output for the product</a:t>
            </a:r>
            <a:endParaRPr/>
          </a:p>
          <a:p>
            <a:pPr indent="-330200" lvl="0" marL="457200" rtl="0" algn="l">
              <a:spcBef>
                <a:spcPts val="1000"/>
              </a:spcBef>
              <a:spcAft>
                <a:spcPts val="0"/>
              </a:spcAft>
              <a:buSzPts val="1600"/>
              <a:buChar char="●"/>
            </a:pPr>
            <a:r>
              <a:rPr lang="en"/>
              <a:t>We focus mostly on the pre-context layer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9"/>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 name="Google Shape;77;p9"/>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we really need a framework for agents? 🤔</a:t>
            </a:r>
            <a:endParaRPr/>
          </a:p>
        </p:txBody>
      </p:sp>
      <p:sp>
        <p:nvSpPr>
          <p:cNvPr id="78" name="Google Shape;78;p9"/>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LLM ecosystem today</a:t>
            </a:r>
            <a:endParaRPr/>
          </a:p>
          <a:p>
            <a:pPr indent="-304800" lvl="1" marL="914400" rtl="0" algn="l">
              <a:spcBef>
                <a:spcPts val="0"/>
              </a:spcBef>
              <a:spcAft>
                <a:spcPts val="0"/>
              </a:spcAft>
              <a:buSzPts val="1200"/>
              <a:buChar char="○"/>
            </a:pPr>
            <a:r>
              <a:rPr lang="en"/>
              <a:t>Dozens of orchestration frameworks</a:t>
            </a:r>
            <a:endParaRPr/>
          </a:p>
          <a:p>
            <a:pPr indent="-304800" lvl="1" marL="914400" rtl="0" algn="l">
              <a:spcBef>
                <a:spcPts val="1000"/>
              </a:spcBef>
              <a:spcAft>
                <a:spcPts val="0"/>
              </a:spcAft>
              <a:buSzPts val="1200"/>
              <a:buChar char="○"/>
            </a:pPr>
            <a:r>
              <a:rPr lang="en"/>
              <a:t>New “agent platforms” every month</a:t>
            </a:r>
            <a:endParaRPr/>
          </a:p>
          <a:p>
            <a:pPr indent="-330200" lvl="0" marL="457200" rtl="0" algn="l">
              <a:spcBef>
                <a:spcPts val="1000"/>
              </a:spcBef>
              <a:spcAft>
                <a:spcPts val="0"/>
              </a:spcAft>
              <a:buSzPts val="1600"/>
              <a:buChar char="●"/>
            </a:pPr>
            <a:r>
              <a:rPr lang="en"/>
              <a:t>But many experts say:</a:t>
            </a:r>
            <a:endParaRPr/>
          </a:p>
          <a:p>
            <a:pPr indent="-304800" lvl="1" marL="914400" rtl="0" algn="l">
              <a:spcBef>
                <a:spcPts val="0"/>
              </a:spcBef>
              <a:spcAft>
                <a:spcPts val="0"/>
              </a:spcAft>
              <a:buSzPts val="1200"/>
              <a:buChar char="○"/>
            </a:pPr>
            <a:r>
              <a:rPr lang="en"/>
              <a:t>“Just start with the raw API”</a:t>
            </a:r>
            <a:endParaRPr/>
          </a:p>
          <a:p>
            <a:pPr indent="-304800" lvl="1" marL="914400" rtl="0" algn="l">
              <a:spcBef>
                <a:spcPts val="1000"/>
              </a:spcBef>
              <a:spcAft>
                <a:spcPts val="1000"/>
              </a:spcAft>
              <a:buSzPts val="1200"/>
              <a:buChar char="○"/>
            </a:pPr>
            <a:r>
              <a:rPr lang="en"/>
              <a:t>“Frameworks are optional, not mandatory”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5"/>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3" name="Google Shape;353;p45"/>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3-Layer Context Middleware (Pre / Exec / Post)</a:t>
            </a:r>
            <a:endParaRPr/>
          </a:p>
        </p:txBody>
      </p:sp>
      <p:graphicFrame>
        <p:nvGraphicFramePr>
          <p:cNvPr id="354" name="Google Shape;354;p45"/>
          <p:cNvGraphicFramePr/>
          <p:nvPr/>
        </p:nvGraphicFramePr>
        <p:xfrm>
          <a:off x="1065213" y="1138443"/>
          <a:ext cx="3000000" cy="3000000"/>
        </p:xfrm>
        <a:graphic>
          <a:graphicData uri="http://schemas.openxmlformats.org/drawingml/2006/table">
            <a:tbl>
              <a:tblPr>
                <a:noFill/>
                <a:tableStyleId>{51F76227-951F-4C51-8B65-3201DCBCB543}</a:tableStyleId>
              </a:tblPr>
              <a:tblGrid>
                <a:gridCol w="1607625"/>
                <a:gridCol w="5405925"/>
              </a:tblGrid>
              <a:tr h="333375">
                <a:tc>
                  <a:txBody>
                    <a:bodyPr/>
                    <a:lstStyle/>
                    <a:p>
                      <a:pPr indent="0" lvl="0" marL="0" rtl="0" algn="ctr">
                        <a:spcBef>
                          <a:spcPts val="0"/>
                        </a:spcBef>
                        <a:spcAft>
                          <a:spcPts val="0"/>
                        </a:spcAft>
                        <a:buNone/>
                      </a:pPr>
                      <a:r>
                        <a:rPr lang="en" sz="1000">
                          <a:latin typeface="Noto Sans Mono SemiBold"/>
                          <a:ea typeface="Noto Sans Mono SemiBold"/>
                          <a:cs typeface="Noto Sans Mono SemiBold"/>
                          <a:sym typeface="Noto Sans Mono SemiBold"/>
                        </a:rPr>
                        <a:t>Layer</a:t>
                      </a:r>
                      <a:endParaRPr sz="1000">
                        <a:latin typeface="Noto Sans Mono SemiBold"/>
                        <a:ea typeface="Noto Sans Mono SemiBold"/>
                        <a:cs typeface="Noto Sans Mono SemiBold"/>
                        <a:sym typeface="Noto Sans Mono SemiBold"/>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lang="en" sz="1000">
                          <a:latin typeface="Noto Sans Mono SemiBold"/>
                          <a:ea typeface="Noto Sans Mono SemiBold"/>
                          <a:cs typeface="Noto Sans Mono SemiBold"/>
                          <a:sym typeface="Noto Sans Mono SemiBold"/>
                        </a:rPr>
                        <a:t>Operation</a:t>
                      </a:r>
                      <a:endParaRPr sz="1000">
                        <a:latin typeface="Noto Sans Mono SemiBold"/>
                        <a:ea typeface="Noto Sans Mono SemiBold"/>
                        <a:cs typeface="Noto Sans Mono SemiBold"/>
                        <a:sym typeface="Noto Sans Mono SemiBold"/>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99999"/>
                    </a:solidFill>
                  </a:tcPr>
                </a:tc>
              </a:tr>
              <a:tr h="1044700">
                <a:tc>
                  <a:txBody>
                    <a:bodyPr/>
                    <a:lstStyle/>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Pre-context</a:t>
                      </a:r>
                      <a:endParaRPr sz="1000">
                        <a:solidFill>
                          <a:srgbClr val="FFFFFF"/>
                        </a:solidFill>
                        <a:latin typeface="Noto Sans Mono"/>
                        <a:ea typeface="Noto Sans Mono"/>
                        <a:cs typeface="Noto Sans Mono"/>
                        <a:sym typeface="Noto Sans Mono"/>
                      </a:endParaRPr>
                    </a:p>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l</a:t>
                      </a:r>
                      <a:r>
                        <a:rPr lang="en" sz="1000">
                          <a:solidFill>
                            <a:srgbClr val="FFFFFF"/>
                          </a:solidFill>
                          <a:latin typeface="Noto Sans Mono"/>
                          <a:ea typeface="Noto Sans Mono"/>
                          <a:cs typeface="Noto Sans Mono"/>
                          <a:sym typeface="Noto Sans Mono"/>
                        </a:rPr>
                        <a:t>ayer </a:t>
                      </a:r>
                      <a:endParaRPr sz="1000">
                        <a:solidFill>
                          <a:srgbClr val="FFFFFF"/>
                        </a:solidFill>
                        <a:latin typeface="Noto Sans Mono"/>
                        <a:ea typeface="Noto Sans Mono"/>
                        <a:cs typeface="Noto Sans Mono"/>
                        <a:sym typeface="Noto Sans Mono"/>
                      </a:endParaRPr>
                    </a:p>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(before LLM)</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Input cleaning &amp; normalization</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Length control (summaries / trims)</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PII removal</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Intent classification / safety filter</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Context shaping (decide if RAG is needed)</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36225">
                <a:tc>
                  <a:txBody>
                    <a:bodyPr/>
                    <a:lstStyle/>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Execution context</a:t>
                      </a:r>
                      <a:endParaRPr sz="1000">
                        <a:solidFill>
                          <a:srgbClr val="FFFFFF"/>
                        </a:solidFill>
                        <a:latin typeface="Noto Sans Mono"/>
                        <a:ea typeface="Noto Sans Mono"/>
                        <a:cs typeface="Noto Sans Mono"/>
                        <a:sym typeface="Noto Sans Mono"/>
                      </a:endParaRPr>
                    </a:p>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l</a:t>
                      </a:r>
                      <a:r>
                        <a:rPr lang="en" sz="1000">
                          <a:solidFill>
                            <a:srgbClr val="FFFFFF"/>
                          </a:solidFill>
                          <a:latin typeface="Noto Sans Mono"/>
                          <a:ea typeface="Noto Sans Mono"/>
                          <a:cs typeface="Noto Sans Mono"/>
                          <a:sym typeface="Noto Sans Mono"/>
                        </a:rPr>
                        <a:t>ayer</a:t>
                      </a:r>
                      <a:endParaRPr sz="1000">
                        <a:solidFill>
                          <a:srgbClr val="FFFFFF"/>
                        </a:solidFill>
                        <a:latin typeface="Noto Sans Mono"/>
                        <a:ea typeface="Noto Sans Mono"/>
                        <a:cs typeface="Noto Sans Mono"/>
                        <a:sym typeface="Noto Sans Mono"/>
                      </a:endParaRPr>
                    </a:p>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(during calls)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Limit model call count</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LImit tool calls &amp; recursion</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Timeouts / circuit breakers</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Fallback model routing</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HITL intercepts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892475">
                <a:tc>
                  <a:txBody>
                    <a:bodyPr/>
                    <a:lstStyle/>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Post-context</a:t>
                      </a:r>
                      <a:endParaRPr sz="1000">
                        <a:solidFill>
                          <a:srgbClr val="FFFFFF"/>
                        </a:solidFill>
                        <a:latin typeface="Noto Sans Mono"/>
                        <a:ea typeface="Noto Sans Mono"/>
                        <a:cs typeface="Noto Sans Mono"/>
                        <a:sym typeface="Noto Sans Mono"/>
                      </a:endParaRPr>
                    </a:p>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l</a:t>
                      </a:r>
                      <a:r>
                        <a:rPr lang="en" sz="1000">
                          <a:solidFill>
                            <a:srgbClr val="FFFFFF"/>
                          </a:solidFill>
                          <a:latin typeface="Noto Sans Mono"/>
                          <a:ea typeface="Noto Sans Mono"/>
                          <a:cs typeface="Noto Sans Mono"/>
                          <a:sym typeface="Noto Sans Mono"/>
                        </a:rPr>
                        <a:t>ayer</a:t>
                      </a:r>
                      <a:endParaRPr sz="1000">
                        <a:solidFill>
                          <a:srgbClr val="FFFFFF"/>
                        </a:solidFill>
                        <a:latin typeface="Noto Sans Mono"/>
                        <a:ea typeface="Noto Sans Mono"/>
                        <a:cs typeface="Noto Sans Mono"/>
                        <a:sym typeface="Noto Sans Mono"/>
                      </a:endParaRPr>
                    </a:p>
                    <a:p>
                      <a:pPr indent="0" lvl="0" marL="0" rtl="0" algn="ctr">
                        <a:lnSpc>
                          <a:spcPct val="115000"/>
                        </a:lnSpc>
                        <a:spcBef>
                          <a:spcPts val="0"/>
                        </a:spcBef>
                        <a:spcAft>
                          <a:spcPts val="0"/>
                        </a:spcAft>
                        <a:buNone/>
                      </a:pPr>
                      <a:r>
                        <a:rPr lang="en" sz="1000">
                          <a:solidFill>
                            <a:srgbClr val="FFFFFF"/>
                          </a:solidFill>
                          <a:latin typeface="Noto Sans Mono"/>
                          <a:ea typeface="Noto Sans Mono"/>
                          <a:cs typeface="Noto Sans Mono"/>
                          <a:sym typeface="Noto Sans Mono"/>
                        </a:rPr>
                        <a:t>(after LLM)</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Output normalization</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Safety filtering</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Quality threshold → redirect / degrade</a:t>
                      </a:r>
                      <a:endParaRPr sz="1000">
                        <a:solidFill>
                          <a:srgbClr val="FFFFFF"/>
                        </a:solidFill>
                        <a:latin typeface="Noto Sans Mono"/>
                        <a:ea typeface="Noto Sans Mono"/>
                        <a:cs typeface="Noto Sans Mono"/>
                        <a:sym typeface="Noto Sans Mono"/>
                      </a:endParaRPr>
                    </a:p>
                    <a:p>
                      <a:pPr indent="-292100" lvl="0" marL="457200" rtl="0" algn="l">
                        <a:lnSpc>
                          <a:spcPct val="115000"/>
                        </a:lnSpc>
                        <a:spcBef>
                          <a:spcPts val="0"/>
                        </a:spcBef>
                        <a:spcAft>
                          <a:spcPts val="0"/>
                        </a:spcAft>
                        <a:buClr>
                          <a:srgbClr val="FFFFFF"/>
                        </a:buClr>
                        <a:buSzPts val="1000"/>
                        <a:buFont typeface="Noto Sans Mono"/>
                        <a:buChar char="●"/>
                      </a:pPr>
                      <a:r>
                        <a:rPr lang="en" sz="1000">
                          <a:solidFill>
                            <a:srgbClr val="FFFFFF"/>
                          </a:solidFill>
                          <a:latin typeface="Noto Sans Mono"/>
                          <a:ea typeface="Noto Sans Mono"/>
                          <a:cs typeface="Noto Sans Mono"/>
                          <a:sym typeface="Noto Sans Mono"/>
                        </a:rPr>
                        <a:t>Summarized or downgraded responses</a:t>
                      </a:r>
                      <a:endParaRPr sz="1000">
                        <a:solidFill>
                          <a:srgbClr val="FFFFFF"/>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6"/>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0" name="Google Shape;360;p46"/>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LangChain’s Agent Loop</a:t>
            </a:r>
            <a:endParaRPr/>
          </a:p>
        </p:txBody>
      </p:sp>
      <p:sp>
        <p:nvSpPr>
          <p:cNvPr id="361" name="Google Shape;361;p46"/>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Middleware provides to handle pre, exec, post context layers </a:t>
            </a:r>
            <a:r>
              <a:rPr lang="en"/>
              <a:t>seamlessly</a:t>
            </a:r>
            <a:endParaRPr/>
          </a:p>
        </p:txBody>
      </p:sp>
      <p:pic>
        <p:nvPicPr>
          <p:cNvPr id="362" name="Google Shape;362;p46"/>
          <p:cNvPicPr preferRelativeResize="0"/>
          <p:nvPr/>
        </p:nvPicPr>
        <p:blipFill>
          <a:blip r:embed="rId3">
            <a:alphaModFix/>
          </a:blip>
          <a:stretch>
            <a:fillRect/>
          </a:stretch>
        </p:blipFill>
        <p:spPr>
          <a:xfrm>
            <a:off x="1630675" y="2122850"/>
            <a:ext cx="2170850" cy="1939300"/>
          </a:xfrm>
          <a:prstGeom prst="rect">
            <a:avLst/>
          </a:prstGeom>
          <a:noFill/>
          <a:ln>
            <a:noFill/>
          </a:ln>
        </p:spPr>
      </p:pic>
      <p:pic>
        <p:nvPicPr>
          <p:cNvPr id="363" name="Google Shape;363;p46"/>
          <p:cNvPicPr preferRelativeResize="0"/>
          <p:nvPr/>
        </p:nvPicPr>
        <p:blipFill>
          <a:blip r:embed="rId4">
            <a:alphaModFix/>
          </a:blip>
          <a:stretch>
            <a:fillRect/>
          </a:stretch>
        </p:blipFill>
        <p:spPr>
          <a:xfrm>
            <a:off x="5240400" y="1642400"/>
            <a:ext cx="2589450" cy="2900199"/>
          </a:xfrm>
          <a:prstGeom prst="rect">
            <a:avLst/>
          </a:prstGeom>
          <a:noFill/>
          <a:ln>
            <a:noFill/>
          </a:ln>
        </p:spPr>
      </p:pic>
      <p:sp>
        <p:nvSpPr>
          <p:cNvPr id="364" name="Google Shape;364;p46"/>
          <p:cNvSpPr txBox="1"/>
          <p:nvPr/>
        </p:nvSpPr>
        <p:spPr>
          <a:xfrm>
            <a:off x="4571988" y="4806400"/>
            <a:ext cx="4087200" cy="197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999999"/>
                </a:solidFill>
              </a:rPr>
              <a:t>Sources: </a:t>
            </a:r>
            <a:r>
              <a:rPr lang="en" sz="600">
                <a:solidFill>
                  <a:srgbClr val="999999"/>
                </a:solidFill>
              </a:rPr>
              <a:t>https://docs.langchain.com/oss/python/langchain/middleware/overview#the-agent-loop</a:t>
            </a:r>
            <a:endParaRPr sz="600">
              <a:solidFill>
                <a:srgbClr val="99999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7"/>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0" name="Google Shape;370;p47"/>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Pre-Context I: Shrink the input, Save the run</a:t>
            </a:r>
            <a:endParaRPr/>
          </a:p>
        </p:txBody>
      </p:sp>
      <p:sp>
        <p:nvSpPr>
          <p:cNvPr id="371" name="Google Shape;371;p47"/>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Problem</a:t>
            </a:r>
            <a:endParaRPr/>
          </a:p>
          <a:p>
            <a:pPr indent="-304800" lvl="1" marL="914400" rtl="0" algn="l">
              <a:spcBef>
                <a:spcPts val="0"/>
              </a:spcBef>
              <a:spcAft>
                <a:spcPts val="0"/>
              </a:spcAft>
              <a:buSzPts val="1200"/>
              <a:buChar char="○"/>
            </a:pPr>
            <a:r>
              <a:rPr lang="en"/>
              <a:t>Long chat history + raw tool/DB dumps → token explosion</a:t>
            </a:r>
            <a:endParaRPr/>
          </a:p>
          <a:p>
            <a:pPr indent="-304800" lvl="1" marL="914400" rtl="0" algn="l">
              <a:spcBef>
                <a:spcPts val="1000"/>
              </a:spcBef>
              <a:spcAft>
                <a:spcPts val="0"/>
              </a:spcAft>
              <a:buSzPts val="1200"/>
              <a:buChar char="○"/>
            </a:pPr>
            <a:r>
              <a:rPr lang="en"/>
              <a:t>Context length errors and failed runs</a:t>
            </a:r>
            <a:endParaRPr/>
          </a:p>
          <a:p>
            <a:pPr indent="-330200" lvl="0" marL="457200" rtl="0" algn="l">
              <a:spcBef>
                <a:spcPts val="1000"/>
              </a:spcBef>
              <a:spcAft>
                <a:spcPts val="0"/>
              </a:spcAft>
              <a:buSzPts val="1600"/>
              <a:buChar char="●"/>
            </a:pPr>
            <a:r>
              <a:rPr lang="en"/>
              <a:t>Strategy in LangGraph</a:t>
            </a:r>
            <a:endParaRPr/>
          </a:p>
          <a:p>
            <a:pPr indent="-304800" lvl="1" marL="914400" rtl="0" algn="l">
              <a:spcBef>
                <a:spcPts val="0"/>
              </a:spcBef>
              <a:spcAft>
                <a:spcPts val="0"/>
              </a:spcAft>
              <a:buSzPts val="1200"/>
              <a:buChar char="○"/>
            </a:pPr>
            <a:r>
              <a:rPr lang="en"/>
              <a:t>Use `pre_model_hook` (now middleware in 1.0)</a:t>
            </a:r>
            <a:endParaRPr/>
          </a:p>
          <a:p>
            <a:pPr indent="-304800" lvl="1" marL="914400" rtl="0" algn="l">
              <a:spcBef>
                <a:spcPts val="1000"/>
              </a:spcBef>
              <a:spcAft>
                <a:spcPts val="0"/>
              </a:spcAft>
              <a:buSzPts val="1200"/>
              <a:buChar char="○"/>
            </a:pPr>
            <a:r>
              <a:rPr lang="en"/>
              <a:t>Insert summary / trim nodes before LLM calls</a:t>
            </a:r>
            <a:endParaRPr/>
          </a:p>
          <a:p>
            <a:pPr indent="-330200" lvl="0" marL="457200" rtl="0" algn="l">
              <a:spcBef>
                <a:spcPts val="1000"/>
              </a:spcBef>
              <a:spcAft>
                <a:spcPts val="0"/>
              </a:spcAft>
              <a:buSzPts val="1600"/>
              <a:buChar char="●"/>
            </a:pPr>
            <a:r>
              <a:rPr lang="en"/>
              <a:t>Preserve the minimal context needed for the current decision</a:t>
            </a:r>
            <a:endParaRPr/>
          </a:p>
          <a:p>
            <a:pPr indent="-330200" lvl="0" marL="457200" rtl="0" algn="l">
              <a:spcBef>
                <a:spcPts val="0"/>
              </a:spcBef>
              <a:spcAft>
                <a:spcPts val="0"/>
              </a:spcAft>
              <a:buSzPts val="1600"/>
              <a:buChar char="●"/>
            </a:pPr>
            <a:r>
              <a:rPr lang="en"/>
              <a:t>Token limit errors are handled at the system level, not left to chance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8"/>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48"/>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Pre-Context I: Shrink the input, Save the run</a:t>
            </a:r>
            <a:endParaRPr/>
          </a:p>
        </p:txBody>
      </p:sp>
      <p:sp>
        <p:nvSpPr>
          <p:cNvPr id="378" name="Google Shape;378;p48"/>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Problem</a:t>
            </a:r>
            <a:endParaRPr/>
          </a:p>
          <a:p>
            <a:pPr indent="-304800" lvl="1" marL="914400" rtl="0" algn="l">
              <a:spcBef>
                <a:spcPts val="0"/>
              </a:spcBef>
              <a:spcAft>
                <a:spcPts val="0"/>
              </a:spcAft>
              <a:buSzPts val="1200"/>
              <a:buChar char="○"/>
            </a:pPr>
            <a:r>
              <a:rPr lang="en"/>
              <a:t>Long chat history + raw tool/DB dumps → token explosion</a:t>
            </a:r>
            <a:endParaRPr/>
          </a:p>
          <a:p>
            <a:pPr indent="-304800" lvl="1" marL="914400" rtl="0" algn="l">
              <a:spcBef>
                <a:spcPts val="1000"/>
              </a:spcBef>
              <a:spcAft>
                <a:spcPts val="0"/>
              </a:spcAft>
              <a:buSzPts val="1200"/>
              <a:buChar char="○"/>
            </a:pPr>
            <a:r>
              <a:rPr lang="en"/>
              <a:t>Context length errors and failed runs</a:t>
            </a:r>
            <a:endParaRPr/>
          </a:p>
          <a:p>
            <a:pPr indent="-330200" lvl="0" marL="457200" rtl="0" algn="l">
              <a:spcBef>
                <a:spcPts val="1000"/>
              </a:spcBef>
              <a:spcAft>
                <a:spcPts val="0"/>
              </a:spcAft>
              <a:buSzPts val="1600"/>
              <a:buChar char="●"/>
            </a:pPr>
            <a:r>
              <a:rPr lang="en"/>
              <a:t>Strategy in LangGraph</a:t>
            </a:r>
            <a:endParaRPr/>
          </a:p>
          <a:p>
            <a:pPr indent="-304800" lvl="1" marL="914400" rtl="0" algn="l">
              <a:spcBef>
                <a:spcPts val="0"/>
              </a:spcBef>
              <a:spcAft>
                <a:spcPts val="0"/>
              </a:spcAft>
              <a:buSzPts val="1200"/>
              <a:buChar char="○"/>
            </a:pPr>
            <a:r>
              <a:rPr lang="en"/>
              <a:t>Use `pre_model_hook` (now middleware in 1.0)</a:t>
            </a:r>
            <a:endParaRPr/>
          </a:p>
          <a:p>
            <a:pPr indent="-304800" lvl="1" marL="914400" rtl="0" algn="l">
              <a:spcBef>
                <a:spcPts val="1000"/>
              </a:spcBef>
              <a:spcAft>
                <a:spcPts val="0"/>
              </a:spcAft>
              <a:buSzPts val="1200"/>
              <a:buChar char="○"/>
            </a:pPr>
            <a:r>
              <a:rPr lang="en"/>
              <a:t>Insert summary / trim nodes before LLM calls</a:t>
            </a:r>
            <a:endParaRPr/>
          </a:p>
          <a:p>
            <a:pPr indent="-330200" lvl="0" marL="457200" rtl="0" algn="l">
              <a:spcBef>
                <a:spcPts val="1000"/>
              </a:spcBef>
              <a:spcAft>
                <a:spcPts val="0"/>
              </a:spcAft>
              <a:buSzPts val="1600"/>
              <a:buChar char="●"/>
            </a:pPr>
            <a:r>
              <a:rPr lang="en"/>
              <a:t>Preserve the minimal context needed for the current decision</a:t>
            </a:r>
            <a:endParaRPr/>
          </a:p>
          <a:p>
            <a:pPr indent="-330200" lvl="0" marL="457200" rtl="0" algn="l">
              <a:spcBef>
                <a:spcPts val="0"/>
              </a:spcBef>
              <a:spcAft>
                <a:spcPts val="0"/>
              </a:spcAft>
              <a:buSzPts val="1600"/>
              <a:buChar char="●"/>
            </a:pPr>
            <a:r>
              <a:rPr lang="en"/>
              <a:t>Token limit errors are handled at the system level, not left to chance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9"/>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4" name="Google Shape;384;p49"/>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Pre-Context I: Shrink the input, Save the run</a:t>
            </a:r>
            <a:endParaRPr/>
          </a:p>
          <a:p>
            <a:pPr indent="0" lvl="0" marL="0" rtl="0" algn="l">
              <a:spcBef>
                <a:spcPts val="0"/>
              </a:spcBef>
              <a:spcAft>
                <a:spcPts val="0"/>
              </a:spcAft>
              <a:buNone/>
            </a:pPr>
            <a:r>
              <a:t/>
            </a:r>
            <a:endParaRPr/>
          </a:p>
        </p:txBody>
      </p:sp>
      <p:pic>
        <p:nvPicPr>
          <p:cNvPr id="385" name="Google Shape;385;p49"/>
          <p:cNvPicPr preferRelativeResize="0"/>
          <p:nvPr/>
        </p:nvPicPr>
        <p:blipFill>
          <a:blip r:embed="rId3">
            <a:alphaModFix/>
          </a:blip>
          <a:stretch>
            <a:fillRect/>
          </a:stretch>
        </p:blipFill>
        <p:spPr>
          <a:xfrm>
            <a:off x="1820588" y="1237525"/>
            <a:ext cx="5683623" cy="3159499"/>
          </a:xfrm>
          <a:prstGeom prst="rect">
            <a:avLst/>
          </a:prstGeom>
          <a:noFill/>
          <a:ln>
            <a:noFill/>
          </a:ln>
        </p:spPr>
      </p:pic>
      <p:sp>
        <p:nvSpPr>
          <p:cNvPr id="386" name="Google Shape;386;p49"/>
          <p:cNvSpPr txBox="1"/>
          <p:nvPr/>
        </p:nvSpPr>
        <p:spPr>
          <a:xfrm>
            <a:off x="4057002" y="4806400"/>
            <a:ext cx="4602300" cy="226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999999"/>
                </a:solidFill>
              </a:rPr>
              <a:t>Sources: </a:t>
            </a:r>
            <a:r>
              <a:rPr lang="en" sz="600">
                <a:solidFill>
                  <a:srgbClr val="999999"/>
                </a:solidFill>
              </a:rPr>
              <a:t>https://community.openai.com/t/this-models-maximum-context-length-is-8193-tokens-does-not-make-sense/288627</a:t>
            </a:r>
            <a:endParaRPr sz="600">
              <a:solidFill>
                <a:srgbClr val="999999"/>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0"/>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2" name="Google Shape;392;p50"/>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Pre-Context I: Shrink the input, Save the run</a:t>
            </a:r>
            <a:endParaRPr/>
          </a:p>
        </p:txBody>
      </p:sp>
      <p:pic>
        <p:nvPicPr>
          <p:cNvPr id="393" name="Google Shape;393;p50" title="스크린샷 2025-11-26 오후 6.44.41.png"/>
          <p:cNvPicPr preferRelativeResize="0"/>
          <p:nvPr/>
        </p:nvPicPr>
        <p:blipFill>
          <a:blip r:embed="rId3">
            <a:alphaModFix/>
          </a:blip>
          <a:stretch>
            <a:fillRect/>
          </a:stretch>
        </p:blipFill>
        <p:spPr>
          <a:xfrm>
            <a:off x="974451" y="1987347"/>
            <a:ext cx="7195100" cy="1310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1"/>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p51"/>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Pre-Context I: Shrink the input, Save the run</a:t>
            </a:r>
            <a:endParaRPr/>
          </a:p>
        </p:txBody>
      </p:sp>
      <p:sp>
        <p:nvSpPr>
          <p:cNvPr id="400" name="Google Shape;400;p51"/>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1"/>
          <p:cNvSpPr/>
          <p:nvPr/>
        </p:nvSpPr>
        <p:spPr>
          <a:xfrm>
            <a:off x="3112575" y="1931300"/>
            <a:ext cx="2312700" cy="800100"/>
          </a:xfrm>
          <a:prstGeom prst="rect">
            <a:avLst/>
          </a:prstGeom>
          <a:solidFill>
            <a:srgbClr val="EA16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예시 코드</a:t>
            </a:r>
            <a:endParaRPr>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2"/>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7" name="Google Shape;407;p52"/>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Pre-Context II: Mask PII at the door, Not after the fact</a:t>
            </a:r>
            <a:endParaRPr/>
          </a:p>
        </p:txBody>
      </p:sp>
      <p:sp>
        <p:nvSpPr>
          <p:cNvPr id="408" name="Google Shape;408;p52"/>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PII examples</a:t>
            </a:r>
            <a:endParaRPr/>
          </a:p>
          <a:p>
            <a:pPr indent="-304800" lvl="1" marL="914400" rtl="0" algn="l">
              <a:spcBef>
                <a:spcPts val="0"/>
              </a:spcBef>
              <a:spcAft>
                <a:spcPts val="0"/>
              </a:spcAft>
              <a:buSzPts val="1200"/>
              <a:buChar char="○"/>
            </a:pPr>
            <a:r>
              <a:rPr lang="en"/>
              <a:t>Phone numbers, credit card numbers</a:t>
            </a:r>
            <a:endParaRPr/>
          </a:p>
          <a:p>
            <a:pPr indent="-304800" lvl="1" marL="914400" rtl="0" algn="l">
              <a:spcBef>
                <a:spcPts val="1000"/>
              </a:spcBef>
              <a:spcAft>
                <a:spcPts val="0"/>
              </a:spcAft>
              <a:buSzPts val="1200"/>
              <a:buChar char="○"/>
            </a:pPr>
            <a:r>
              <a:rPr lang="en"/>
              <a:t>Email addresses, national IDs</a:t>
            </a:r>
            <a:endParaRPr/>
          </a:p>
          <a:p>
            <a:pPr indent="-330200" lvl="0" marL="457200" rtl="0" algn="l">
              <a:spcBef>
                <a:spcPts val="1000"/>
              </a:spcBef>
              <a:spcAft>
                <a:spcPts val="0"/>
              </a:spcAft>
              <a:buSzPts val="1600"/>
              <a:buChar char="●"/>
            </a:pPr>
            <a:r>
              <a:rPr lang="en"/>
              <a:t>Design choice</a:t>
            </a:r>
            <a:endParaRPr/>
          </a:p>
          <a:p>
            <a:pPr indent="-304800" lvl="1" marL="914400" rtl="0" algn="l">
              <a:spcBef>
                <a:spcPts val="0"/>
              </a:spcBef>
              <a:spcAft>
                <a:spcPts val="0"/>
              </a:spcAft>
              <a:buSzPts val="1200"/>
              <a:buChar char="○"/>
            </a:pPr>
            <a:r>
              <a:rPr lang="en"/>
              <a:t>Strip / mask PII before LLM sees anything</a:t>
            </a:r>
            <a:endParaRPr/>
          </a:p>
          <a:p>
            <a:pPr indent="-304800" lvl="1" marL="914400" rtl="0" algn="l">
              <a:spcBef>
                <a:spcPts val="1000"/>
              </a:spcBef>
              <a:spcAft>
                <a:spcPts val="0"/>
              </a:spcAft>
              <a:buSzPts val="1200"/>
              <a:buChar char="○"/>
            </a:pPr>
            <a:r>
              <a:rPr lang="en"/>
              <a:t>Implement as a dedicated PII-masking node at the graph entry</a:t>
            </a:r>
            <a:endParaRPr/>
          </a:p>
          <a:p>
            <a:pPr indent="-330200" lvl="0" marL="457200" rtl="0" algn="l">
              <a:spcBef>
                <a:spcPts val="1000"/>
              </a:spcBef>
              <a:spcAft>
                <a:spcPts val="0"/>
              </a:spcAft>
              <a:buSzPts val="1600"/>
              <a:buChar char="●"/>
            </a:pPr>
            <a:r>
              <a:rPr lang="en"/>
              <a:t>This is about security &amp; compliance, not prompts</a:t>
            </a:r>
            <a:endParaRPr/>
          </a:p>
          <a:p>
            <a:pPr indent="-330200" lvl="0" marL="457200" rtl="0" algn="l">
              <a:spcBef>
                <a:spcPts val="0"/>
              </a:spcBef>
              <a:spcAft>
                <a:spcPts val="0"/>
              </a:spcAft>
              <a:buSzPts val="1600"/>
              <a:buChar char="●"/>
            </a:pPr>
            <a:r>
              <a:rPr lang="en"/>
              <a:t>Post-incident, we can confidently say:</a:t>
            </a:r>
            <a:br>
              <a:rPr lang="en"/>
            </a:br>
            <a:r>
              <a:rPr lang="en"/>
              <a:t>“No raw PII ever entered the LLM context”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3"/>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4" name="Google Shape;414;p53"/>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Pre-Context II: Mask PII at the door, Not after the fact</a:t>
            </a:r>
            <a:endParaRPr/>
          </a:p>
        </p:txBody>
      </p:sp>
      <p:sp>
        <p:nvSpPr>
          <p:cNvPr id="415" name="Google Shape;415;p53"/>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In practice</a:t>
            </a:r>
            <a:endParaRPr/>
          </a:p>
          <a:p>
            <a:pPr indent="-304800" lvl="1" marL="914400" rtl="0" algn="l">
              <a:spcBef>
                <a:spcPts val="0"/>
              </a:spcBef>
              <a:spcAft>
                <a:spcPts val="0"/>
              </a:spcAft>
              <a:buSzPts val="1200"/>
              <a:buChar char="○"/>
            </a:pPr>
            <a:r>
              <a:rPr lang="en"/>
              <a:t>Regex + validators in a LangGraph node</a:t>
            </a:r>
            <a:endParaRPr/>
          </a:p>
          <a:p>
            <a:pPr indent="-304800" lvl="1" marL="914400" rtl="0" algn="l">
              <a:spcBef>
                <a:spcPts val="1000"/>
              </a:spcBef>
              <a:spcAft>
                <a:spcPts val="0"/>
              </a:spcAft>
              <a:buSzPts val="1200"/>
              <a:buChar char="○"/>
            </a:pPr>
            <a:r>
              <a:rPr lang="en"/>
              <a:t>Replace with place holders (</a:t>
            </a:r>
            <a:r>
              <a:rPr lang="en"/>
              <a:t>&lt;|</a:t>
            </a:r>
            <a:r>
              <a:rPr lang="en"/>
              <a:t>PHONE|&gt;, &lt;|CARD|&gt;, …)</a:t>
            </a:r>
            <a:endParaRPr/>
          </a:p>
          <a:p>
            <a:pPr indent="-304800" lvl="1" marL="914400" rtl="0" algn="l">
              <a:spcBef>
                <a:spcPts val="1000"/>
              </a:spcBef>
              <a:spcAft>
                <a:spcPts val="0"/>
              </a:spcAft>
              <a:buSzPts val="1200"/>
              <a:buChar char="○"/>
            </a:pPr>
            <a:r>
              <a:rPr lang="en"/>
              <a:t>Optional mapping table stored on a secure side-channel if needed</a:t>
            </a:r>
            <a:endParaRPr/>
          </a:p>
          <a:p>
            <a:pPr indent="0" lvl="0" marL="457200" rtl="0" algn="l">
              <a:spcBef>
                <a:spcPts val="100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4"/>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1" name="Google Shape;421;p54"/>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Pre-Context II: Mask PII at the door, Not after the fact</a:t>
            </a:r>
            <a:endParaRPr/>
          </a:p>
        </p:txBody>
      </p:sp>
      <p:sp>
        <p:nvSpPr>
          <p:cNvPr id="422" name="Google Shape;422;p54"/>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In practice</a:t>
            </a:r>
            <a:endParaRPr/>
          </a:p>
          <a:p>
            <a:pPr indent="-304800" lvl="1" marL="914400" rtl="0" algn="l">
              <a:spcBef>
                <a:spcPts val="0"/>
              </a:spcBef>
              <a:spcAft>
                <a:spcPts val="0"/>
              </a:spcAft>
              <a:buSzPts val="1200"/>
              <a:buChar char="○"/>
            </a:pPr>
            <a:r>
              <a:rPr lang="en"/>
              <a:t>Regex + validators in a LangGraph node</a:t>
            </a:r>
            <a:endParaRPr/>
          </a:p>
          <a:p>
            <a:pPr indent="-304800" lvl="1" marL="914400" rtl="0" algn="l">
              <a:spcBef>
                <a:spcPts val="1000"/>
              </a:spcBef>
              <a:spcAft>
                <a:spcPts val="0"/>
              </a:spcAft>
              <a:buSzPts val="1200"/>
              <a:buChar char="○"/>
            </a:pPr>
            <a:r>
              <a:rPr lang="en"/>
              <a:t>Replace with place holders (&lt;|PHONE|&gt;, &lt;|CARD|&gt;, …)</a:t>
            </a:r>
            <a:endParaRPr/>
          </a:p>
          <a:p>
            <a:pPr indent="-304800" lvl="1" marL="914400" rtl="0" algn="l">
              <a:spcBef>
                <a:spcPts val="1000"/>
              </a:spcBef>
              <a:spcAft>
                <a:spcPts val="0"/>
              </a:spcAft>
              <a:buSzPts val="1200"/>
              <a:buChar char="○"/>
            </a:pPr>
            <a:r>
              <a:rPr lang="en"/>
              <a:t>Optional mapping table stored on a secure side-channel if needed</a:t>
            </a:r>
            <a:endParaRPr/>
          </a:p>
          <a:p>
            <a:pPr indent="0" lvl="0" marL="457200" rtl="0" algn="l">
              <a:spcBef>
                <a:spcPts val="1000"/>
              </a:spcBef>
              <a:spcAft>
                <a:spcPts val="0"/>
              </a:spcAft>
              <a:buNone/>
            </a:pPr>
            <a:r>
              <a:t/>
            </a:r>
            <a:endParaRPr/>
          </a:p>
        </p:txBody>
      </p:sp>
      <p:sp>
        <p:nvSpPr>
          <p:cNvPr id="423" name="Google Shape;423;p54"/>
          <p:cNvSpPr/>
          <p:nvPr/>
        </p:nvSpPr>
        <p:spPr>
          <a:xfrm>
            <a:off x="3592850" y="2701800"/>
            <a:ext cx="2312700" cy="800100"/>
          </a:xfrm>
          <a:prstGeom prst="rect">
            <a:avLst/>
          </a:prstGeom>
          <a:solidFill>
            <a:srgbClr val="EA16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위에 대한 </a:t>
            </a:r>
            <a:r>
              <a:rPr lang="en">
                <a:solidFill>
                  <a:schemeClr val="lt1"/>
                </a:solidFill>
              </a:rPr>
              <a:t>예시 코드</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0"/>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 name="Google Shape;84;p10"/>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Anthropic: “Start simple. Use direct API calls first”</a:t>
            </a:r>
            <a:endParaRPr/>
          </a:p>
        </p:txBody>
      </p:sp>
      <p:sp>
        <p:nvSpPr>
          <p:cNvPr id="85" name="Google Shape;85;p10"/>
          <p:cNvSpPr txBox="1"/>
          <p:nvPr/>
        </p:nvSpPr>
        <p:spPr>
          <a:xfrm>
            <a:off x="7478487" y="194899"/>
            <a:ext cx="14670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Introduction</a:t>
            </a:r>
            <a:endParaRPr sz="1200">
              <a:solidFill>
                <a:srgbClr val="E50042"/>
              </a:solidFill>
              <a:latin typeface="Noto Sans"/>
              <a:ea typeface="Noto Sans"/>
              <a:cs typeface="Noto Sans"/>
              <a:sym typeface="Noto Sans"/>
            </a:endParaRPr>
          </a:p>
        </p:txBody>
      </p:sp>
      <p:sp>
        <p:nvSpPr>
          <p:cNvPr id="86" name="Google Shape;86;p10"/>
          <p:cNvSpPr txBox="1"/>
          <p:nvPr/>
        </p:nvSpPr>
        <p:spPr>
          <a:xfrm>
            <a:off x="5050700" y="4877800"/>
            <a:ext cx="3608400" cy="15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999999"/>
                </a:solidFill>
              </a:rPr>
              <a:t>Sources: https://www.anthropic.com/engineering/building-effective-agents</a:t>
            </a:r>
            <a:endParaRPr sz="600">
              <a:solidFill>
                <a:srgbClr val="999999"/>
              </a:solidFill>
            </a:endParaRPr>
          </a:p>
        </p:txBody>
      </p:sp>
      <p:pic>
        <p:nvPicPr>
          <p:cNvPr id="87" name="Google Shape;87;p10" title="스크린샷 2025-11-25 오후 9.10.02.png"/>
          <p:cNvPicPr preferRelativeResize="0"/>
          <p:nvPr/>
        </p:nvPicPr>
        <p:blipFill>
          <a:blip r:embed="rId3">
            <a:alphaModFix/>
          </a:blip>
          <a:stretch>
            <a:fillRect/>
          </a:stretch>
        </p:blipFill>
        <p:spPr>
          <a:xfrm>
            <a:off x="5506450" y="2037551"/>
            <a:ext cx="3307775" cy="2618900"/>
          </a:xfrm>
          <a:prstGeom prst="rect">
            <a:avLst/>
          </a:prstGeom>
          <a:noFill/>
          <a:ln>
            <a:noFill/>
          </a:ln>
        </p:spPr>
      </p:pic>
      <p:sp>
        <p:nvSpPr>
          <p:cNvPr id="88" name="Google Shape;88;p10"/>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Suggested Approach</a:t>
            </a:r>
            <a:endParaRPr/>
          </a:p>
          <a:p>
            <a:pPr indent="-304800" lvl="1" marL="914400" rtl="0" algn="l">
              <a:spcBef>
                <a:spcPts val="0"/>
              </a:spcBef>
              <a:spcAft>
                <a:spcPts val="0"/>
              </a:spcAft>
              <a:buSzPts val="1200"/>
              <a:buChar char="○"/>
            </a:pPr>
            <a:r>
              <a:rPr lang="en"/>
              <a:t>Begin with basic loops or scripts</a:t>
            </a:r>
            <a:endParaRPr/>
          </a:p>
          <a:p>
            <a:pPr indent="-304800" lvl="1" marL="914400" rtl="0" algn="l">
              <a:spcBef>
                <a:spcPts val="1000"/>
              </a:spcBef>
              <a:spcAft>
                <a:spcPts val="0"/>
              </a:spcAft>
              <a:buSzPts val="1200"/>
              <a:buChar char="○"/>
            </a:pPr>
            <a:r>
              <a:rPr lang="en"/>
              <a:t>Use raw outputs (JSON / tool responses) directly)</a:t>
            </a:r>
            <a:br>
              <a:rPr lang="en"/>
            </a:br>
            <a:r>
              <a:rPr lang="en"/>
              <a:t>Avoid unnecessary abstraction early on</a:t>
            </a:r>
            <a:endParaRPr/>
          </a:p>
          <a:p>
            <a:pPr indent="-304800" lvl="1" marL="914400" rtl="0" algn="l">
              <a:spcBef>
                <a:spcPts val="1000"/>
              </a:spcBef>
              <a:spcAft>
                <a:spcPts val="0"/>
              </a:spcAft>
              <a:buSzPts val="1200"/>
              <a:buChar char="○"/>
            </a:pPr>
            <a:r>
              <a:rPr lang="en"/>
              <a:t>Measure what actually hurts</a:t>
            </a:r>
            <a:endParaRPr/>
          </a:p>
          <a:p>
            <a:pPr indent="-304800" lvl="1" marL="914400" rtl="0" algn="l">
              <a:spcBef>
                <a:spcPts val="1000"/>
              </a:spcBef>
              <a:spcAft>
                <a:spcPts val="0"/>
              </a:spcAft>
              <a:buSzPts val="1200"/>
              <a:buChar char="○"/>
            </a:pPr>
            <a:r>
              <a:rPr lang="en"/>
              <a:t>Only then consider a framework</a:t>
            </a:r>
            <a:endParaRPr/>
          </a:p>
          <a:p>
            <a:pPr indent="-330200" lvl="0" marL="457200" rtl="0" algn="l">
              <a:spcBef>
                <a:spcPts val="1000"/>
              </a:spcBef>
              <a:spcAft>
                <a:spcPts val="0"/>
              </a:spcAft>
              <a:buSzPts val="1600"/>
              <a:buChar char="●"/>
            </a:pPr>
            <a:r>
              <a:rPr lang="en"/>
              <a:t>Core idea:</a:t>
            </a:r>
            <a:endParaRPr/>
          </a:p>
          <a:p>
            <a:pPr indent="-304800" lvl="1" marL="914400" rtl="0" algn="l">
              <a:spcBef>
                <a:spcPts val="0"/>
              </a:spcBef>
              <a:spcAft>
                <a:spcPts val="0"/>
              </a:spcAft>
              <a:buSzPts val="1200"/>
              <a:buChar char="○"/>
            </a:pPr>
            <a:r>
              <a:rPr lang="en"/>
              <a:t>Simple first, complexity layer</a:t>
            </a:r>
            <a:endParaRPr/>
          </a:p>
          <a:p>
            <a:pPr indent="-304800" lvl="1" marL="914400" rtl="0" algn="l">
              <a:spcBef>
                <a:spcPts val="1000"/>
              </a:spcBef>
              <a:spcAft>
                <a:spcPts val="1000"/>
              </a:spcAft>
              <a:buSzPts val="1200"/>
              <a:buChar char="○"/>
            </a:pPr>
            <a:r>
              <a:rPr lang="en"/>
              <a:t>Frameworks are optional, not a prerequisite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5"/>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9" name="Google Shape;429;p55"/>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Pre-Context III: RAG only when needed</a:t>
            </a:r>
            <a:endParaRPr/>
          </a:p>
        </p:txBody>
      </p:sp>
      <p:sp>
        <p:nvSpPr>
          <p:cNvPr id="430" name="Google Shape;430;p55"/>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Native RAG pattern</a:t>
            </a:r>
            <a:endParaRPr/>
          </a:p>
          <a:p>
            <a:pPr indent="-304800" lvl="1" marL="914400" rtl="0" algn="l">
              <a:spcBef>
                <a:spcPts val="0"/>
              </a:spcBef>
              <a:spcAft>
                <a:spcPts val="0"/>
              </a:spcAft>
              <a:buSzPts val="1200"/>
              <a:buChar char="○"/>
            </a:pPr>
            <a:r>
              <a:rPr lang="en"/>
              <a:t>Query → retrieve docs → send all docs + query to LLM</a:t>
            </a:r>
            <a:endParaRPr/>
          </a:p>
          <a:p>
            <a:pPr indent="-330200" lvl="0" marL="457200" rtl="0" algn="l">
              <a:spcBef>
                <a:spcPts val="1000"/>
              </a:spcBef>
              <a:spcAft>
                <a:spcPts val="0"/>
              </a:spcAft>
              <a:buSzPts val="1600"/>
              <a:buChar char="●"/>
            </a:pPr>
            <a:r>
              <a:rPr lang="en"/>
              <a:t>Problems in production</a:t>
            </a:r>
            <a:endParaRPr/>
          </a:p>
          <a:p>
            <a:pPr indent="-304800" lvl="1" marL="914400" rtl="0" algn="l">
              <a:spcBef>
                <a:spcPts val="0"/>
              </a:spcBef>
              <a:spcAft>
                <a:spcPts val="0"/>
              </a:spcAft>
              <a:buSzPts val="1200"/>
              <a:buChar char="○"/>
            </a:pPr>
            <a:r>
              <a:rPr lang="en"/>
              <a:t>Unnecessary retrieval cost for simple queries</a:t>
            </a:r>
            <a:endParaRPr/>
          </a:p>
          <a:p>
            <a:pPr indent="-304800" lvl="1" marL="914400" rtl="0" algn="l">
              <a:spcBef>
                <a:spcPts val="1000"/>
              </a:spcBef>
              <a:spcAft>
                <a:spcPts val="0"/>
              </a:spcAft>
              <a:buSzPts val="1200"/>
              <a:buChar char="○"/>
            </a:pPr>
            <a:r>
              <a:rPr lang="en"/>
              <a:t>Irrelevant docs polluting the prompt</a:t>
            </a:r>
            <a:endParaRPr/>
          </a:p>
          <a:p>
            <a:pPr indent="-304800" lvl="1" marL="914400" rtl="0" algn="l">
              <a:spcBef>
                <a:spcPts val="1000"/>
              </a:spcBef>
              <a:spcAft>
                <a:spcPts val="0"/>
              </a:spcAft>
              <a:buSzPts val="1200"/>
              <a:buChar char="○"/>
            </a:pPr>
            <a:r>
              <a:rPr lang="en"/>
              <a:t>Higher latency &amp; token usage</a:t>
            </a:r>
            <a:endParaRPr/>
          </a:p>
          <a:p>
            <a:pPr indent="-330200" lvl="0" marL="457200" rtl="0" algn="l">
              <a:spcBef>
                <a:spcPts val="1000"/>
              </a:spcBef>
              <a:spcAft>
                <a:spcPts val="0"/>
              </a:spcAft>
              <a:buSzPts val="1600"/>
              <a:buChar char="●"/>
            </a:pPr>
            <a:r>
              <a:rPr lang="en"/>
              <a:t>Context shaping layer</a:t>
            </a:r>
            <a:endParaRPr/>
          </a:p>
          <a:p>
            <a:pPr indent="-304800" lvl="1" marL="914400" rtl="0" algn="l">
              <a:spcBef>
                <a:spcPts val="0"/>
              </a:spcBef>
              <a:spcAft>
                <a:spcPts val="0"/>
              </a:spcAft>
              <a:buSzPts val="1200"/>
              <a:buChar char="○"/>
            </a:pPr>
            <a:r>
              <a:rPr lang="en"/>
              <a:t>Pre-LLM router decides: direct LLM vs RAG, which domain retriever to use, how many docs</a:t>
            </a:r>
            <a:endParaRPr/>
          </a:p>
          <a:p>
            <a:pPr indent="-304800" lvl="1" marL="914400" rtl="0" algn="l">
              <a:spcBef>
                <a:spcPts val="1000"/>
              </a:spcBef>
              <a:spcAft>
                <a:spcPts val="1000"/>
              </a:spcAft>
              <a:buSzPts val="1200"/>
              <a:buChar char="○"/>
            </a:pPr>
            <a:r>
              <a:rPr lang="en"/>
              <a:t>Based on query type, intent, and risk</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6"/>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56"/>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③ Workflow - where LangGraph shines</a:t>
            </a:r>
            <a:endParaRPr/>
          </a:p>
        </p:txBody>
      </p:sp>
      <p:sp>
        <p:nvSpPr>
          <p:cNvPr id="437" name="Google Shape;437;p56"/>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Prompts</a:t>
            </a:r>
            <a:endParaRPr sz="1400"/>
          </a:p>
          <a:p>
            <a:pPr indent="-292100" lvl="1" marL="914400" rtl="0" algn="l">
              <a:spcBef>
                <a:spcPts val="0"/>
              </a:spcBef>
              <a:spcAft>
                <a:spcPts val="0"/>
              </a:spcAft>
              <a:buSzPts val="1000"/>
              <a:buChar char="○"/>
            </a:pPr>
            <a:r>
              <a:rPr lang="en" sz="1000"/>
              <a:t>System / task prompts per agent</a:t>
            </a:r>
            <a:endParaRPr sz="1000"/>
          </a:p>
          <a:p>
            <a:pPr indent="-317500" lvl="0" marL="457200" rtl="0" algn="l">
              <a:spcBef>
                <a:spcPts val="1000"/>
              </a:spcBef>
              <a:spcAft>
                <a:spcPts val="0"/>
              </a:spcAft>
              <a:buSzPts val="1400"/>
              <a:buChar char="●"/>
            </a:pPr>
            <a:r>
              <a:rPr lang="en" sz="1400"/>
              <a:t>Source code</a:t>
            </a:r>
            <a:endParaRPr sz="1400"/>
          </a:p>
          <a:p>
            <a:pPr indent="-292100" lvl="1" marL="914400" rtl="0" algn="l">
              <a:spcBef>
                <a:spcPts val="0"/>
              </a:spcBef>
              <a:spcAft>
                <a:spcPts val="0"/>
              </a:spcAft>
              <a:buSzPts val="1000"/>
              <a:buChar char="○"/>
            </a:pPr>
            <a:r>
              <a:rPr lang="en" sz="1000"/>
              <a:t>Routing logic, transformations, validation, …</a:t>
            </a:r>
            <a:endParaRPr sz="1000"/>
          </a:p>
          <a:p>
            <a:pPr indent="-317500" lvl="0" marL="457200" rtl="0" algn="l">
              <a:spcBef>
                <a:spcPts val="1000"/>
              </a:spcBef>
              <a:spcAft>
                <a:spcPts val="0"/>
              </a:spcAft>
              <a:buSzPts val="1400"/>
              <a:buChar char="●"/>
            </a:pPr>
            <a:r>
              <a:rPr lang="en" sz="1400"/>
              <a:t>State</a:t>
            </a:r>
            <a:endParaRPr sz="1400"/>
          </a:p>
          <a:p>
            <a:pPr indent="-292100" lvl="1" marL="914400" rtl="0" algn="l">
              <a:spcBef>
                <a:spcPts val="0"/>
              </a:spcBef>
              <a:spcAft>
                <a:spcPts val="0"/>
              </a:spcAft>
              <a:buSzPts val="1000"/>
              <a:buChar char="○"/>
            </a:pPr>
            <a:r>
              <a:rPr lang="en" sz="1000"/>
              <a:t>Conversation state, intermediate results</a:t>
            </a:r>
            <a:endParaRPr sz="1000"/>
          </a:p>
          <a:p>
            <a:pPr indent="-317500" lvl="0" marL="457200" rtl="0" algn="l">
              <a:spcBef>
                <a:spcPts val="1000"/>
              </a:spcBef>
              <a:spcAft>
                <a:spcPts val="0"/>
              </a:spcAft>
              <a:buSzPts val="1400"/>
              <a:buChar char="●"/>
            </a:pPr>
            <a:r>
              <a:rPr lang="en" sz="1400"/>
              <a:t>Authorization / policies</a:t>
            </a:r>
            <a:endParaRPr sz="1400"/>
          </a:p>
          <a:p>
            <a:pPr indent="-292100" lvl="1" marL="914400" rtl="0" algn="l">
              <a:spcBef>
                <a:spcPts val="0"/>
              </a:spcBef>
              <a:spcAft>
                <a:spcPts val="0"/>
              </a:spcAft>
              <a:buSzPts val="1000"/>
              <a:buChar char="○"/>
            </a:pPr>
            <a:r>
              <a:rPr lang="en" sz="1000"/>
              <a:t>Who can trigger what, with which tools</a:t>
            </a:r>
            <a:endParaRPr sz="1000"/>
          </a:p>
          <a:p>
            <a:pPr indent="-317500" lvl="0" marL="457200" rtl="0" algn="l">
              <a:spcBef>
                <a:spcPts val="1000"/>
              </a:spcBef>
              <a:spcAft>
                <a:spcPts val="0"/>
              </a:spcAft>
              <a:buSzPts val="1400"/>
              <a:buChar char="●"/>
            </a:pPr>
            <a:r>
              <a:rPr lang="en" sz="1400"/>
              <a:t>This is modeled as a LangGraph:</a:t>
            </a:r>
            <a:endParaRPr sz="1400"/>
          </a:p>
          <a:p>
            <a:pPr indent="-292100" lvl="1" marL="914400" rtl="0" algn="l">
              <a:spcBef>
                <a:spcPts val="0"/>
              </a:spcBef>
              <a:spcAft>
                <a:spcPts val="0"/>
              </a:spcAft>
              <a:buSzPts val="1000"/>
              <a:buChar char="○"/>
            </a:pPr>
            <a:r>
              <a:rPr lang="en" sz="1000"/>
              <a:t>Nodes = agents / tools / control logic</a:t>
            </a:r>
            <a:endParaRPr sz="1000"/>
          </a:p>
          <a:p>
            <a:pPr indent="-292100" lvl="1" marL="914400" rtl="0" algn="l">
              <a:spcBef>
                <a:spcPts val="1000"/>
              </a:spcBef>
              <a:spcAft>
                <a:spcPts val="1000"/>
              </a:spcAft>
              <a:buSzPts val="1000"/>
              <a:buChar char="○"/>
            </a:pPr>
            <a:r>
              <a:rPr lang="en" sz="1000"/>
              <a:t>Edges = transitions based on state &amp; outcomes</a:t>
            </a:r>
            <a:endParaRPr sz="1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7"/>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3" name="Google Shape;443;p57"/>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LangGraph keeps agents alive at runtime</a:t>
            </a:r>
            <a:endParaRPr/>
          </a:p>
        </p:txBody>
      </p:sp>
      <p:sp>
        <p:nvSpPr>
          <p:cNvPr id="444" name="Google Shape;444;p57"/>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Agent-level survival features in LangGraph</a:t>
            </a:r>
            <a:endParaRPr/>
          </a:p>
          <a:p>
            <a:pPr indent="-304800" lvl="1" marL="914400" rtl="0" algn="l">
              <a:spcBef>
                <a:spcPts val="0"/>
              </a:spcBef>
              <a:spcAft>
                <a:spcPts val="0"/>
              </a:spcAft>
              <a:buSzPts val="1200"/>
              <a:buChar char="○"/>
            </a:pPr>
            <a:r>
              <a:rPr lang="en"/>
              <a:t>Recursion limit → stop infinite loops</a:t>
            </a:r>
            <a:endParaRPr/>
          </a:p>
          <a:p>
            <a:pPr indent="-304800" lvl="1" marL="914400" rtl="0" algn="l">
              <a:spcBef>
                <a:spcPts val="1000"/>
              </a:spcBef>
              <a:spcAft>
                <a:spcPts val="0"/>
              </a:spcAft>
              <a:buSzPts val="1200"/>
              <a:buChar char="○"/>
            </a:pPr>
            <a:r>
              <a:rPr lang="en"/>
              <a:t>Errors as state, not exceptions</a:t>
            </a:r>
            <a:endParaRPr/>
          </a:p>
          <a:p>
            <a:pPr indent="-304800" lvl="1" marL="914400" rtl="0" algn="l">
              <a:spcBef>
                <a:spcPts val="1000"/>
              </a:spcBef>
              <a:spcAft>
                <a:spcPts val="0"/>
              </a:spcAft>
              <a:buSzPts val="1200"/>
              <a:buChar char="○"/>
            </a:pPr>
            <a:r>
              <a:rPr lang="en"/>
              <a:t>Multi-level timeouts</a:t>
            </a:r>
            <a:endParaRPr/>
          </a:p>
          <a:p>
            <a:pPr indent="-304800" lvl="1" marL="914400" rtl="0" algn="l">
              <a:spcBef>
                <a:spcPts val="1000"/>
              </a:spcBef>
              <a:spcAft>
                <a:spcPts val="0"/>
              </a:spcAft>
              <a:buSzPts val="1200"/>
              <a:buChar char="○"/>
            </a:pPr>
            <a:r>
              <a:rPr lang="en"/>
              <a:t>Interrupts / breakpoints</a:t>
            </a:r>
            <a:endParaRPr/>
          </a:p>
          <a:p>
            <a:pPr indent="-330200" lvl="0" marL="457200" rtl="0" algn="l">
              <a:spcBef>
                <a:spcPts val="1000"/>
              </a:spcBef>
              <a:spcAft>
                <a:spcPts val="0"/>
              </a:spcAft>
              <a:buSzPts val="1600"/>
              <a:buChar char="●"/>
            </a:pPr>
            <a:r>
              <a:rPr lang="en"/>
              <a:t>Combined goal: </a:t>
            </a:r>
            <a:r>
              <a:rPr lang="en"/>
              <a:t>infinite</a:t>
            </a:r>
            <a:r>
              <a:rPr lang="en"/>
              <a:t> loop and infinite waiting</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8"/>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0" name="Google Shape;450;p58"/>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Recursion Limit: Cutting infinite loops with recursion limits</a:t>
            </a:r>
            <a:endParaRPr/>
          </a:p>
        </p:txBody>
      </p:sp>
      <p:sp>
        <p:nvSpPr>
          <p:cNvPr id="451" name="Google Shape;451;p58"/>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Common failure mode: infinite loops</a:t>
            </a:r>
            <a:endParaRPr/>
          </a:p>
          <a:p>
            <a:pPr indent="-304800" lvl="1" marL="914400" rtl="0" algn="l">
              <a:spcBef>
                <a:spcPts val="0"/>
              </a:spcBef>
              <a:spcAft>
                <a:spcPts val="0"/>
              </a:spcAft>
              <a:buSzPts val="1200"/>
              <a:buChar char="○"/>
            </a:pPr>
            <a:r>
              <a:rPr lang="en"/>
              <a:t>Agent A → Agent B → Agent A → …</a:t>
            </a:r>
            <a:endParaRPr/>
          </a:p>
          <a:p>
            <a:pPr indent="-304800" lvl="1" marL="914400" rtl="0" algn="l">
              <a:spcBef>
                <a:spcPts val="1000"/>
              </a:spcBef>
              <a:spcAft>
                <a:spcPts val="0"/>
              </a:spcAft>
              <a:buSzPts val="1200"/>
              <a:buChar char="○"/>
            </a:pPr>
            <a:r>
              <a:rPr lang="en"/>
              <a:t>Misplanned “try again” loops that never end</a:t>
            </a:r>
            <a:endParaRPr/>
          </a:p>
          <a:p>
            <a:pPr indent="-330200" lvl="0" marL="457200" rtl="0" algn="l">
              <a:spcBef>
                <a:spcPts val="1000"/>
              </a:spcBef>
              <a:spcAft>
                <a:spcPts val="0"/>
              </a:spcAft>
              <a:buSzPts val="1600"/>
              <a:buChar char="●"/>
            </a:pPr>
            <a:r>
              <a:rPr lang="en"/>
              <a:t>LangGraph’s help</a:t>
            </a:r>
            <a:endParaRPr/>
          </a:p>
          <a:p>
            <a:pPr indent="-304800" lvl="1" marL="914400" rtl="0" algn="l">
              <a:spcBef>
                <a:spcPts val="0"/>
              </a:spcBef>
              <a:spcAft>
                <a:spcPts val="0"/>
              </a:spcAft>
              <a:buSzPts val="1200"/>
              <a:buChar char="○"/>
            </a:pPr>
            <a:r>
              <a:rPr lang="en"/>
              <a:t>Pregel-style engine with recursion limit</a:t>
            </a:r>
            <a:endParaRPr/>
          </a:p>
          <a:p>
            <a:pPr indent="-304800" lvl="1" marL="914400" rtl="0" algn="l">
              <a:spcBef>
                <a:spcPts val="1000"/>
              </a:spcBef>
              <a:spcAft>
                <a:spcPts val="0"/>
              </a:spcAft>
              <a:buSzPts val="1200"/>
              <a:buChar char="○"/>
            </a:pPr>
            <a:r>
              <a:rPr lang="en"/>
              <a:t>Stop execution after N graph steps / hops</a:t>
            </a:r>
            <a:endParaRPr/>
          </a:p>
          <a:p>
            <a:pPr indent="-330200" lvl="0" marL="457200" rtl="0" algn="l">
              <a:spcBef>
                <a:spcPts val="1000"/>
              </a:spcBef>
              <a:spcAft>
                <a:spcPts val="0"/>
              </a:spcAft>
              <a:buSzPts val="1600"/>
              <a:buChar char="●"/>
            </a:pPr>
            <a:r>
              <a:rPr lang="en"/>
              <a:t>LLM can still make bad plans</a:t>
            </a:r>
            <a:endParaRPr/>
          </a:p>
          <a:p>
            <a:pPr indent="-304800" lvl="1" marL="914400" rtl="0" algn="l">
              <a:spcBef>
                <a:spcPts val="0"/>
              </a:spcBef>
              <a:spcAft>
                <a:spcPts val="1000"/>
              </a:spcAft>
              <a:buSzPts val="1200"/>
              <a:buChar char="○"/>
            </a:pPr>
            <a:r>
              <a:rPr lang="en"/>
              <a:t>But the runtime prevents bad plans from killing the system</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9"/>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7" name="Google Shape;457;p59"/>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Recursion Limit: Cutting infinite loops with recursion limits</a:t>
            </a:r>
            <a:endParaRPr/>
          </a:p>
        </p:txBody>
      </p:sp>
      <p:sp>
        <p:nvSpPr>
          <p:cNvPr id="458" name="Google Shape;458;p59"/>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9"/>
          <p:cNvSpPr/>
          <p:nvPr/>
        </p:nvSpPr>
        <p:spPr>
          <a:xfrm>
            <a:off x="3592850" y="2701800"/>
            <a:ext cx="2312700" cy="800100"/>
          </a:xfrm>
          <a:prstGeom prst="rect">
            <a:avLst/>
          </a:prstGeom>
          <a:solidFill>
            <a:srgbClr val="EA16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위에 대한 예시 코드</a:t>
            </a:r>
            <a:endParaRPr>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0"/>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5" name="Google Shape;465;p60"/>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Errors as State, Not Exceptions</a:t>
            </a:r>
            <a:endParaRPr/>
          </a:p>
        </p:txBody>
      </p:sp>
      <p:sp>
        <p:nvSpPr>
          <p:cNvPr id="466" name="Google Shape;466;p60"/>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Traditional view: Error = throw exception → 500</a:t>
            </a:r>
            <a:endParaRPr/>
          </a:p>
          <a:p>
            <a:pPr indent="-330200" lvl="0" marL="457200" rtl="0" algn="l">
              <a:spcBef>
                <a:spcPts val="0"/>
              </a:spcBef>
              <a:spcAft>
                <a:spcPts val="0"/>
              </a:spcAft>
              <a:buSzPts val="1600"/>
              <a:buChar char="●"/>
            </a:pPr>
            <a:r>
              <a:rPr lang="en"/>
              <a:t>Our graph view: Error = part of state</a:t>
            </a:r>
            <a:endParaRPr/>
          </a:p>
          <a:p>
            <a:pPr indent="-330200" lvl="0" marL="457200" rtl="0" algn="l">
              <a:spcBef>
                <a:spcPts val="0"/>
              </a:spcBef>
              <a:spcAft>
                <a:spcPts val="0"/>
              </a:spcAft>
              <a:buSzPts val="1600"/>
              <a:buChar char="●"/>
            </a:pPr>
            <a:r>
              <a:rPr lang="en"/>
              <a:t>State schema example:</a:t>
            </a:r>
            <a:endParaRPr/>
          </a:p>
          <a:p>
            <a:pPr indent="-304800" lvl="1" marL="914400" rtl="0" algn="l">
              <a:spcBef>
                <a:spcPts val="0"/>
              </a:spcBef>
              <a:spcAft>
                <a:spcPts val="0"/>
              </a:spcAft>
              <a:buSzPts val="1200"/>
              <a:buChar char="○"/>
            </a:pPr>
            <a:r>
              <a:rPr lang="en"/>
              <a:t>status: “ok” | “error” | “degraded”</a:t>
            </a:r>
            <a:endParaRPr/>
          </a:p>
          <a:p>
            <a:pPr indent="-304800" lvl="1" marL="914400" rtl="0" algn="l">
              <a:spcBef>
                <a:spcPts val="1000"/>
              </a:spcBef>
              <a:spcAft>
                <a:spcPts val="0"/>
              </a:spcAft>
              <a:buSzPts val="1200"/>
              <a:buChar char="○"/>
            </a:pPr>
            <a:r>
              <a:rPr lang="en"/>
              <a:t>error: error code / message</a:t>
            </a:r>
            <a:endParaRPr/>
          </a:p>
          <a:p>
            <a:pPr indent="-304800" lvl="1" marL="914400" rtl="0" algn="l">
              <a:spcBef>
                <a:spcPts val="1000"/>
              </a:spcBef>
              <a:spcAft>
                <a:spcPts val="0"/>
              </a:spcAft>
              <a:buSzPts val="1200"/>
              <a:buChar char="○"/>
            </a:pPr>
            <a:r>
              <a:rPr lang="en"/>
              <a:t>attempts: number of retries</a:t>
            </a:r>
            <a:endParaRPr/>
          </a:p>
          <a:p>
            <a:pPr indent="-330200" lvl="0" marL="457200" rtl="0" algn="l">
              <a:spcBef>
                <a:spcPts val="1000"/>
              </a:spcBef>
              <a:spcAft>
                <a:spcPts val="0"/>
              </a:spcAft>
              <a:buSzPts val="1600"/>
              <a:buChar char="●"/>
            </a:pPr>
            <a:r>
              <a:rPr lang="en"/>
              <a:t>Errors are handled inside the graph, instead of killing the entire service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1"/>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2" name="Google Shape;472;p61"/>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Timeouts: Don’t let one slow node freeze the graph</a:t>
            </a:r>
            <a:endParaRPr/>
          </a:p>
        </p:txBody>
      </p:sp>
      <p:sp>
        <p:nvSpPr>
          <p:cNvPr id="473" name="Google Shape;473;p61"/>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Multi-level timeouts</a:t>
            </a:r>
            <a:endParaRPr/>
          </a:p>
          <a:p>
            <a:pPr indent="-304800" lvl="1" marL="914400" rtl="0" algn="l">
              <a:spcBef>
                <a:spcPts val="0"/>
              </a:spcBef>
              <a:spcAft>
                <a:spcPts val="0"/>
              </a:spcAft>
              <a:buSzPts val="1200"/>
              <a:buChar char="○"/>
            </a:pPr>
            <a:r>
              <a:rPr lang="en"/>
              <a:t>Model call timeout</a:t>
            </a:r>
            <a:endParaRPr/>
          </a:p>
          <a:p>
            <a:pPr indent="-304800" lvl="1" marL="914400" rtl="0" algn="l">
              <a:spcBef>
                <a:spcPts val="1000"/>
              </a:spcBef>
              <a:spcAft>
                <a:spcPts val="0"/>
              </a:spcAft>
              <a:buSzPts val="1200"/>
              <a:buChar char="○"/>
            </a:pPr>
            <a:r>
              <a:rPr lang="en"/>
              <a:t>Tool call timeout</a:t>
            </a:r>
            <a:endParaRPr/>
          </a:p>
          <a:p>
            <a:pPr indent="-304800" lvl="1" marL="914400" rtl="0" algn="l">
              <a:spcBef>
                <a:spcPts val="1000"/>
              </a:spcBef>
              <a:spcAft>
                <a:spcPts val="0"/>
              </a:spcAft>
              <a:buSzPts val="1200"/>
              <a:buChar char="○"/>
            </a:pPr>
            <a:r>
              <a:rPr lang="en"/>
              <a:t>Overall graph execution timeout</a:t>
            </a:r>
            <a:endParaRPr/>
          </a:p>
          <a:p>
            <a:pPr indent="-330200" lvl="0" marL="457200" rtl="0" algn="l">
              <a:spcBef>
                <a:spcPts val="1000"/>
              </a:spcBef>
              <a:spcAft>
                <a:spcPts val="0"/>
              </a:spcAft>
              <a:buSzPts val="1600"/>
              <a:buChar char="●"/>
            </a:pPr>
            <a:r>
              <a:rPr lang="en"/>
              <a:t>Per-node timeouts, e.g.</a:t>
            </a:r>
            <a:endParaRPr/>
          </a:p>
          <a:p>
            <a:pPr indent="-304800" lvl="1" marL="914400" rtl="0" algn="l">
              <a:spcBef>
                <a:spcPts val="0"/>
              </a:spcBef>
              <a:spcAft>
                <a:spcPts val="0"/>
              </a:spcAft>
              <a:buSzPts val="1200"/>
              <a:buChar char="○"/>
            </a:pPr>
            <a:r>
              <a:rPr lang="en"/>
              <a:t>Retrieval + justification node: up to 5s</a:t>
            </a:r>
            <a:endParaRPr/>
          </a:p>
          <a:p>
            <a:pPr indent="-304800" lvl="1" marL="914400" rtl="0" algn="l">
              <a:spcBef>
                <a:spcPts val="1000"/>
              </a:spcBef>
              <a:spcAft>
                <a:spcPts val="0"/>
              </a:spcAft>
              <a:buSzPts val="1200"/>
              <a:buChar char="○"/>
            </a:pPr>
            <a:r>
              <a:rPr lang="en"/>
              <a:t>Simple reformatting node: abort after 2s, then fallback</a:t>
            </a:r>
            <a:endParaRPr/>
          </a:p>
          <a:p>
            <a:pPr indent="-330200" lvl="0" marL="457200" rtl="0" algn="l">
              <a:spcBef>
                <a:spcPts val="1000"/>
              </a:spcBef>
              <a:spcAft>
                <a:spcPts val="0"/>
              </a:spcAft>
              <a:buSzPts val="1600"/>
              <a:buChar char="●"/>
            </a:pPr>
            <a:r>
              <a:rPr lang="en"/>
              <a:t>On timeout</a:t>
            </a:r>
            <a:endParaRPr/>
          </a:p>
          <a:p>
            <a:pPr indent="-304800" lvl="1" marL="914400" rtl="0" algn="l">
              <a:spcBef>
                <a:spcPts val="0"/>
              </a:spcBef>
              <a:spcAft>
                <a:spcPts val="0"/>
              </a:spcAft>
              <a:buSzPts val="1200"/>
              <a:buChar char="○"/>
            </a:pPr>
            <a:r>
              <a:rPr lang="en"/>
              <a:t>Route to summarized / partial answer node, user-facing apology + background queue node</a:t>
            </a:r>
            <a:endParaRPr/>
          </a:p>
          <a:p>
            <a:pPr indent="-304800" lvl="1" marL="914400" rtl="0" algn="l">
              <a:spcBef>
                <a:spcPts val="1000"/>
              </a:spcBef>
              <a:spcAft>
                <a:spcPts val="1000"/>
              </a:spcAft>
              <a:buSzPts val="1200"/>
              <a:buChar char="○"/>
            </a:pPr>
            <a:r>
              <a:rPr lang="en"/>
              <a:t>Users rarely see “I can’t find anything” / “no result” non-answers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2"/>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9" name="Google Shape;479;p62"/>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Stopping both </a:t>
            </a:r>
            <a:r>
              <a:rPr lang="en"/>
              <a:t>infinite</a:t>
            </a:r>
            <a:r>
              <a:rPr lang="en"/>
              <a:t> loops and </a:t>
            </a:r>
            <a:r>
              <a:rPr lang="en"/>
              <a:t>infinite</a:t>
            </a:r>
            <a:r>
              <a:rPr lang="en"/>
              <a:t> waiting</a:t>
            </a:r>
            <a:endParaRPr/>
          </a:p>
        </p:txBody>
      </p:sp>
      <p:sp>
        <p:nvSpPr>
          <p:cNvPr id="480" name="Google Shape;480;p62"/>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Defending against two big enemies:</a:t>
            </a:r>
            <a:endParaRPr/>
          </a:p>
          <a:p>
            <a:pPr indent="0" lvl="0" marL="0" rtl="0" algn="l">
              <a:spcBef>
                <a:spcPts val="0"/>
              </a:spcBef>
              <a:spcAft>
                <a:spcPts val="0"/>
              </a:spcAft>
              <a:buNone/>
            </a:pPr>
            <a:r>
              <a:rPr lang="en"/>
              <a:t>1️⃣ Infinite loops</a:t>
            </a:r>
            <a:endParaRPr/>
          </a:p>
          <a:p>
            <a:pPr indent="0" lvl="0" marL="0" rtl="0" algn="l">
              <a:spcBef>
                <a:spcPts val="0"/>
              </a:spcBef>
              <a:spcAft>
                <a:spcPts val="0"/>
              </a:spcAft>
              <a:buNone/>
            </a:pPr>
            <a:r>
              <a:rPr lang="en"/>
              <a:t>2️⃣ Infinite waiting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LangGraph survival combo: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recursion_limit → cap steps / loops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timeouts → cap waiting per node / graph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interrupts → inject humans at critical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errors-as-state → avoid global 500s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Together, these turn LangGraph from: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nice way to draw graphs”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into “a runtime that keeps your multi-agent system alive in production”</a:t>
            </a:r>
            <a:endParaRPr/>
          </a:p>
        </p:txBody>
      </p:sp>
      <p:sp>
        <p:nvSpPr>
          <p:cNvPr id="481" name="Google Shape;481;p62"/>
          <p:cNvSpPr/>
          <p:nvPr/>
        </p:nvSpPr>
        <p:spPr>
          <a:xfrm>
            <a:off x="3592850" y="2701800"/>
            <a:ext cx="2312700" cy="800100"/>
          </a:xfrm>
          <a:prstGeom prst="rect">
            <a:avLst/>
          </a:prstGeom>
          <a:solidFill>
            <a:srgbClr val="EA16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작업 필요;?</a:t>
            </a:r>
            <a:endParaRPr>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3"/>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7" name="Google Shape;487;p63"/>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Wait… We were already using safety features</a:t>
            </a:r>
            <a:endParaRPr/>
          </a:p>
        </p:txBody>
      </p:sp>
      <p:sp>
        <p:nvSpPr>
          <p:cNvPr id="488" name="Google Shape;488;p63"/>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safety feature were used by default</a:t>
            </a:r>
            <a:endParaRPr/>
          </a:p>
          <a:p>
            <a:pPr indent="-330200" lvl="0" marL="457200" rtl="0" algn="l">
              <a:spcBef>
                <a:spcPts val="0"/>
              </a:spcBef>
              <a:spcAft>
                <a:spcPts val="0"/>
              </a:spcAft>
              <a:buSzPts val="1600"/>
              <a:buChar char="●"/>
            </a:pPr>
            <a:r>
              <a:rPr lang="en"/>
              <a:t>Built-in features</a:t>
            </a:r>
            <a:endParaRPr/>
          </a:p>
          <a:p>
            <a:pPr indent="-304800" lvl="1" marL="914400" rtl="0" algn="l">
              <a:spcBef>
                <a:spcPts val="0"/>
              </a:spcBef>
              <a:spcAft>
                <a:spcPts val="0"/>
              </a:spcAft>
              <a:buSzPts val="1200"/>
              <a:buChar char="○"/>
            </a:pPr>
            <a:r>
              <a:rPr lang="en"/>
              <a:t>Default retries (max_retries)</a:t>
            </a:r>
            <a:endParaRPr/>
          </a:p>
          <a:p>
            <a:pPr indent="-304800" lvl="1" marL="914400" rtl="0" algn="l">
              <a:spcBef>
                <a:spcPts val="1000"/>
              </a:spcBef>
              <a:spcAft>
                <a:spcPts val="0"/>
              </a:spcAft>
              <a:buSzPts val="1200"/>
              <a:buChar char="○"/>
            </a:pPr>
            <a:r>
              <a:rPr lang="en"/>
              <a:t>Exponential backoff</a:t>
            </a:r>
            <a:endParaRPr/>
          </a:p>
          <a:p>
            <a:pPr indent="-304800" lvl="1" marL="914400" rtl="0" algn="l">
              <a:spcBef>
                <a:spcPts val="1000"/>
              </a:spcBef>
              <a:spcAft>
                <a:spcPts val="0"/>
              </a:spcAft>
              <a:buSzPts val="1200"/>
              <a:buChar char="○"/>
            </a:pPr>
            <a:r>
              <a:rPr lang="en"/>
              <a:t>Fail-safes model calls</a:t>
            </a:r>
            <a:endParaRPr/>
          </a:p>
          <a:p>
            <a:pPr indent="-304800" lvl="1" marL="914400" rtl="0" algn="l">
              <a:spcBef>
                <a:spcPts val="1000"/>
              </a:spcBef>
              <a:spcAft>
                <a:spcPts val="0"/>
              </a:spcAft>
              <a:buSzPts val="1200"/>
              <a:buChar char="○"/>
            </a:pPr>
            <a:r>
              <a:rPr lang="en"/>
              <a:t>…</a:t>
            </a:r>
            <a:endParaRPr/>
          </a:p>
          <a:p>
            <a:pPr indent="0" lvl="0" marL="0" rtl="0" algn="l">
              <a:spcBef>
                <a:spcPts val="1000"/>
              </a:spcBef>
              <a:spcAft>
                <a:spcPts val="0"/>
              </a:spcAft>
              <a:buNone/>
            </a:pPr>
            <a:r>
              <a:t/>
            </a:r>
            <a:endParaRPr/>
          </a:p>
          <a:p>
            <a:pPr indent="0" lvl="0" marL="0" rtl="0" algn="l">
              <a:spcBef>
                <a:spcPts val="0"/>
              </a:spcBef>
              <a:spcAft>
                <a:spcPts val="0"/>
              </a:spcAft>
              <a:buNone/>
            </a:pPr>
            <a:r>
              <a:t/>
            </a:r>
            <a:endParaRPr/>
          </a:p>
        </p:txBody>
      </p:sp>
      <p:pic>
        <p:nvPicPr>
          <p:cNvPr id="489" name="Google Shape;489;p63" title="스크린샷 2025-11-27 오전 10.36.50.png"/>
          <p:cNvPicPr preferRelativeResize="0"/>
          <p:nvPr/>
        </p:nvPicPr>
        <p:blipFill>
          <a:blip r:embed="rId3">
            <a:alphaModFix/>
          </a:blip>
          <a:stretch>
            <a:fillRect/>
          </a:stretch>
        </p:blipFill>
        <p:spPr>
          <a:xfrm>
            <a:off x="5715974" y="1042600"/>
            <a:ext cx="2638198" cy="388429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4"/>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5" name="Google Shape;495;p64"/>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④ Ops &amp; Assets - keeping agents alive in prod</a:t>
            </a:r>
            <a:endParaRPr/>
          </a:p>
        </p:txBody>
      </p:sp>
      <p:sp>
        <p:nvSpPr>
          <p:cNvPr id="496" name="Google Shape;496;p64"/>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Ops</a:t>
            </a:r>
            <a:endParaRPr sz="1400"/>
          </a:p>
          <a:p>
            <a:pPr indent="-292100" lvl="1" marL="914400" rtl="0" algn="l">
              <a:spcBef>
                <a:spcPts val="0"/>
              </a:spcBef>
              <a:spcAft>
                <a:spcPts val="0"/>
              </a:spcAft>
              <a:buSzPts val="1000"/>
              <a:buChar char="○"/>
            </a:pPr>
            <a:r>
              <a:rPr lang="en" sz="1000"/>
              <a:t>Deployment, CI/CD</a:t>
            </a:r>
            <a:endParaRPr sz="1000"/>
          </a:p>
          <a:p>
            <a:pPr indent="-292100" lvl="1" marL="914400" rtl="0" algn="l">
              <a:spcBef>
                <a:spcPts val="1000"/>
              </a:spcBef>
              <a:spcAft>
                <a:spcPts val="0"/>
              </a:spcAft>
              <a:buSzPts val="1000"/>
              <a:buChar char="○"/>
            </a:pPr>
            <a:r>
              <a:rPr lang="en" sz="1000"/>
              <a:t>Monitoring, logging, alerting</a:t>
            </a:r>
            <a:endParaRPr sz="1000"/>
          </a:p>
          <a:p>
            <a:pPr indent="-292100" lvl="1" marL="914400" rtl="0" algn="l">
              <a:spcBef>
                <a:spcPts val="1000"/>
              </a:spcBef>
              <a:spcAft>
                <a:spcPts val="0"/>
              </a:spcAft>
              <a:buSzPts val="1000"/>
              <a:buChar char="○"/>
            </a:pPr>
            <a:r>
              <a:rPr lang="en" sz="1000"/>
              <a:t>Cost &amp; quota control</a:t>
            </a:r>
            <a:endParaRPr sz="1000"/>
          </a:p>
          <a:p>
            <a:pPr indent="-317500" lvl="0" marL="457200" rtl="0" algn="l">
              <a:spcBef>
                <a:spcPts val="1000"/>
              </a:spcBef>
              <a:spcAft>
                <a:spcPts val="0"/>
              </a:spcAft>
              <a:buSzPts val="1400"/>
              <a:buChar char="●"/>
            </a:pPr>
            <a:r>
              <a:rPr lang="en" sz="1400"/>
              <a:t>Assets</a:t>
            </a:r>
            <a:endParaRPr sz="1400"/>
          </a:p>
          <a:p>
            <a:pPr indent="-292100" lvl="1" marL="914400" rtl="0" algn="l">
              <a:spcBef>
                <a:spcPts val="0"/>
              </a:spcBef>
              <a:spcAft>
                <a:spcPts val="0"/>
              </a:spcAft>
              <a:buSzPts val="1000"/>
              <a:buChar char="○"/>
            </a:pPr>
            <a:r>
              <a:rPr lang="en" sz="1000"/>
              <a:t>Config, secrets</a:t>
            </a:r>
            <a:endParaRPr sz="1000"/>
          </a:p>
          <a:p>
            <a:pPr indent="-292100" lvl="1" marL="914400" rtl="0" algn="l">
              <a:spcBef>
                <a:spcPts val="1000"/>
              </a:spcBef>
              <a:spcAft>
                <a:spcPts val="0"/>
              </a:spcAft>
              <a:buSzPts val="1000"/>
              <a:buChar char="○"/>
            </a:pPr>
            <a:r>
              <a:rPr lang="en" sz="1000"/>
              <a:t>Prompt &amp; model versions</a:t>
            </a:r>
            <a:endParaRPr sz="1000"/>
          </a:p>
          <a:p>
            <a:pPr indent="-292100" lvl="1" marL="914400" rtl="0" algn="l">
              <a:spcBef>
                <a:spcPts val="1000"/>
              </a:spcBef>
              <a:spcAft>
                <a:spcPts val="0"/>
              </a:spcAft>
              <a:buSzPts val="1000"/>
              <a:buChar char="○"/>
            </a:pPr>
            <a:r>
              <a:rPr lang="en" sz="1000"/>
              <a:t>Policy definitions</a:t>
            </a:r>
            <a:endParaRPr sz="1000"/>
          </a:p>
          <a:p>
            <a:pPr indent="-317500" lvl="0" marL="457200" rtl="0" algn="l">
              <a:spcBef>
                <a:spcPts val="1000"/>
              </a:spcBef>
              <a:spcAft>
                <a:spcPts val="0"/>
              </a:spcAft>
              <a:buSzPts val="1400"/>
              <a:buChar char="●"/>
            </a:pPr>
            <a:r>
              <a:rPr lang="en" sz="1400"/>
              <a:t>LangGraph’s role here</a:t>
            </a:r>
            <a:endParaRPr sz="1400"/>
          </a:p>
          <a:p>
            <a:pPr indent="-292100" lvl="1" marL="914400" rtl="0" algn="l">
              <a:spcBef>
                <a:spcPts val="0"/>
              </a:spcBef>
              <a:spcAft>
                <a:spcPts val="0"/>
              </a:spcAft>
              <a:buSzPts val="1000"/>
              <a:buChar char="○"/>
            </a:pPr>
            <a:r>
              <a:rPr lang="en" sz="1000"/>
              <a:t>Exposes traces, checkpoints, execution logs</a:t>
            </a:r>
            <a:endParaRPr sz="1000"/>
          </a:p>
          <a:p>
            <a:pPr indent="-292100" lvl="1" marL="914400" rtl="0" algn="l">
              <a:spcBef>
                <a:spcPts val="1000"/>
              </a:spcBef>
              <a:spcAft>
                <a:spcPts val="1000"/>
              </a:spcAft>
              <a:buSzPts val="1000"/>
              <a:buChar char="○"/>
            </a:pPr>
            <a:r>
              <a:rPr lang="en" sz="1000"/>
              <a:t>Makes the workflow observable by external Ops tooling</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1"/>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 name="Google Shape;94;p11"/>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Anthropic: “Start simple. Use direct API calls first”</a:t>
            </a:r>
            <a:endParaRPr/>
          </a:p>
        </p:txBody>
      </p:sp>
      <p:sp>
        <p:nvSpPr>
          <p:cNvPr id="95" name="Google Shape;95;p11"/>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100">
                <a:latin typeface="Noto Sans Mono"/>
                <a:ea typeface="Noto Sans Mono"/>
                <a:cs typeface="Noto Sans Mono"/>
                <a:sym typeface="Noto Sans Mono"/>
              </a:rPr>
              <a:t>“Over the past year, we've worked with dozens of teams building large language model (LLM) agents across industries. Consistently, the most successful implementations weren't using complex frameworks or specialized libraries. Instead, they were building with simple, composable patterns.”</a:t>
            </a:r>
            <a:endParaRPr i="1" sz="1100">
              <a:latin typeface="Noto Sans Mono"/>
              <a:ea typeface="Noto Sans Mono"/>
              <a:cs typeface="Noto Sans Mono"/>
              <a:sym typeface="Noto Sans Mono"/>
            </a:endParaRPr>
          </a:p>
          <a:p>
            <a:pPr indent="0" lvl="0" marL="0" rtl="0" algn="l">
              <a:spcBef>
                <a:spcPts val="0"/>
              </a:spcBef>
              <a:spcAft>
                <a:spcPts val="0"/>
              </a:spcAft>
              <a:buNone/>
            </a:pPr>
            <a:r>
              <a:t/>
            </a:r>
            <a:endParaRPr i="1" sz="1200">
              <a:latin typeface="Noto Sans Mono"/>
              <a:ea typeface="Noto Sans Mono"/>
              <a:cs typeface="Noto Sans Mono"/>
              <a:sym typeface="Noto Sans Mono"/>
            </a:endParaRPr>
          </a:p>
          <a:p>
            <a:pPr indent="0" lvl="0" marL="0" rtl="0" algn="l">
              <a:spcBef>
                <a:spcPts val="0"/>
              </a:spcBef>
              <a:spcAft>
                <a:spcPts val="0"/>
              </a:spcAft>
              <a:buNone/>
            </a:pPr>
            <a:r>
              <a:rPr i="1" lang="en" sz="1200">
                <a:latin typeface="Noto Sans Mono"/>
                <a:ea typeface="Noto Sans Mono"/>
                <a:cs typeface="Noto Sans Mono"/>
                <a:sym typeface="Noto Sans Mono"/>
              </a:rPr>
              <a:t>...</a:t>
            </a:r>
            <a:endParaRPr i="1" sz="1200">
              <a:latin typeface="Noto Sans Mono"/>
              <a:ea typeface="Noto Sans Mono"/>
              <a:cs typeface="Noto Sans Mono"/>
              <a:sym typeface="Noto Sans Mono"/>
            </a:endParaRPr>
          </a:p>
          <a:p>
            <a:pPr indent="0" lvl="0" marL="0" rtl="0" algn="l">
              <a:spcBef>
                <a:spcPts val="0"/>
              </a:spcBef>
              <a:spcAft>
                <a:spcPts val="0"/>
              </a:spcAft>
              <a:buNone/>
            </a:pPr>
            <a:r>
              <a:t/>
            </a:r>
            <a:endParaRPr i="1" sz="1200">
              <a:latin typeface="Noto Sans Mono"/>
              <a:ea typeface="Noto Sans Mono"/>
              <a:cs typeface="Noto Sans Mono"/>
              <a:sym typeface="Noto Sans Mono"/>
            </a:endParaRPr>
          </a:p>
          <a:p>
            <a:pPr indent="0" lvl="0" marL="0" rtl="0" algn="l">
              <a:spcBef>
                <a:spcPts val="0"/>
              </a:spcBef>
              <a:spcAft>
                <a:spcPts val="0"/>
              </a:spcAft>
              <a:buNone/>
            </a:pPr>
            <a:r>
              <a:rPr i="1" lang="en" sz="1200">
                <a:latin typeface="Noto Sans Mono"/>
                <a:ea typeface="Noto Sans Mono"/>
                <a:cs typeface="Noto Sans Mono"/>
                <a:sym typeface="Noto Sans Mono"/>
              </a:rPr>
              <a:t>“We suggest that developers start by using LLM APIs directly: many patterns can be implemented in a few lines of code. If you do use a framework, ensure you understand the underlying code. Incorrect assumptions about what's under the hood are a common source of customer error.”</a:t>
            </a:r>
            <a:endParaRPr i="1" sz="1200">
              <a:latin typeface="Noto Sans Mono"/>
              <a:ea typeface="Noto Sans Mono"/>
              <a:cs typeface="Noto Sans Mono"/>
              <a:sym typeface="Noto Sans Mono"/>
            </a:endParaRPr>
          </a:p>
        </p:txBody>
      </p:sp>
      <p:sp>
        <p:nvSpPr>
          <p:cNvPr id="96" name="Google Shape;96;p11"/>
          <p:cNvSpPr txBox="1"/>
          <p:nvPr/>
        </p:nvSpPr>
        <p:spPr>
          <a:xfrm>
            <a:off x="5050700" y="4877800"/>
            <a:ext cx="3608400" cy="15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999999"/>
                </a:solidFill>
              </a:rPr>
              <a:t>Sources: https://www.anthropic.com/engineering/building-effective-agents</a:t>
            </a:r>
            <a:endParaRPr sz="600">
              <a:solidFill>
                <a:srgbClr val="999999"/>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65"/>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2" name="Google Shape;502;p65"/>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Observability: You can’t fix what you can’t see</a:t>
            </a:r>
            <a:endParaRPr/>
          </a:p>
        </p:txBody>
      </p:sp>
      <p:sp>
        <p:nvSpPr>
          <p:cNvPr id="503" name="Google Shape;503;p65"/>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6"/>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9" name="Google Shape;509;p66"/>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6"/>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4" name="Shape 514"/>
        <p:cNvGrpSpPr/>
        <p:nvPr/>
      </p:nvGrpSpPr>
      <p:grpSpPr>
        <a:xfrm>
          <a:off x="0" y="0"/>
          <a:ext cx="0" cy="0"/>
          <a:chOff x="0" y="0"/>
          <a:chExt cx="0" cy="0"/>
        </a:xfrm>
      </p:grpSpPr>
      <p:sp>
        <p:nvSpPr>
          <p:cNvPr id="515" name="Google Shape;515;p67"/>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Limitations of Pandas</a:t>
            </a:r>
            <a:endParaRPr/>
          </a:p>
        </p:txBody>
      </p:sp>
      <p:pic>
        <p:nvPicPr>
          <p:cNvPr id="516" name="Google Shape;516;p67"/>
          <p:cNvPicPr preferRelativeResize="0"/>
          <p:nvPr/>
        </p:nvPicPr>
        <p:blipFill>
          <a:blip r:embed="rId3">
            <a:alphaModFix/>
          </a:blip>
          <a:stretch>
            <a:fillRect/>
          </a:stretch>
        </p:blipFill>
        <p:spPr>
          <a:xfrm>
            <a:off x="933550" y="1190500"/>
            <a:ext cx="3155374" cy="3339201"/>
          </a:xfrm>
          <a:prstGeom prst="rect">
            <a:avLst/>
          </a:prstGeom>
          <a:noFill/>
          <a:ln>
            <a:noFill/>
          </a:ln>
        </p:spPr>
      </p:pic>
      <p:pic>
        <p:nvPicPr>
          <p:cNvPr id="517" name="Google Shape;517;p67"/>
          <p:cNvPicPr preferRelativeResize="0"/>
          <p:nvPr/>
        </p:nvPicPr>
        <p:blipFill>
          <a:blip r:embed="rId4">
            <a:alphaModFix/>
          </a:blip>
          <a:stretch>
            <a:fillRect/>
          </a:stretch>
        </p:blipFill>
        <p:spPr>
          <a:xfrm>
            <a:off x="1689500" y="3348450"/>
            <a:ext cx="303975" cy="303975"/>
          </a:xfrm>
          <a:prstGeom prst="rect">
            <a:avLst/>
          </a:prstGeom>
          <a:noFill/>
          <a:ln>
            <a:noFill/>
          </a:ln>
        </p:spPr>
      </p:pic>
      <p:pic>
        <p:nvPicPr>
          <p:cNvPr id="518" name="Google Shape;518;p67"/>
          <p:cNvPicPr preferRelativeResize="0"/>
          <p:nvPr/>
        </p:nvPicPr>
        <p:blipFill>
          <a:blip r:embed="rId4">
            <a:alphaModFix/>
          </a:blip>
          <a:stretch>
            <a:fillRect/>
          </a:stretch>
        </p:blipFill>
        <p:spPr>
          <a:xfrm>
            <a:off x="2255625" y="4225725"/>
            <a:ext cx="303975" cy="303975"/>
          </a:xfrm>
          <a:prstGeom prst="rect">
            <a:avLst/>
          </a:prstGeom>
          <a:noFill/>
          <a:ln>
            <a:noFill/>
          </a:ln>
        </p:spPr>
      </p:pic>
      <p:pic>
        <p:nvPicPr>
          <p:cNvPr id="519" name="Google Shape;519;p67"/>
          <p:cNvPicPr preferRelativeResize="0"/>
          <p:nvPr/>
        </p:nvPicPr>
        <p:blipFill>
          <a:blip r:embed="rId4">
            <a:alphaModFix/>
          </a:blip>
          <a:stretch>
            <a:fillRect/>
          </a:stretch>
        </p:blipFill>
        <p:spPr>
          <a:xfrm>
            <a:off x="2939475" y="1173762"/>
            <a:ext cx="303975" cy="303975"/>
          </a:xfrm>
          <a:prstGeom prst="rect">
            <a:avLst/>
          </a:prstGeom>
          <a:noFill/>
          <a:ln>
            <a:noFill/>
          </a:ln>
        </p:spPr>
      </p:pic>
      <p:sp>
        <p:nvSpPr>
          <p:cNvPr id="520" name="Google Shape;520;p67"/>
          <p:cNvSpPr txBox="1"/>
          <p:nvPr/>
        </p:nvSpPr>
        <p:spPr>
          <a:xfrm>
            <a:off x="5759625" y="1106300"/>
            <a:ext cx="19080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42424"/>
                </a:solidFill>
                <a:latin typeface="Noto Sans Medium"/>
                <a:ea typeface="Noto Sans Medium"/>
                <a:cs typeface="Noto Sans Medium"/>
                <a:sym typeface="Noto Sans Medium"/>
              </a:rPr>
              <a:t>High memory usage</a:t>
            </a:r>
            <a:endParaRPr>
              <a:solidFill>
                <a:srgbClr val="242424"/>
              </a:solidFill>
              <a:latin typeface="Noto Sans Medium"/>
              <a:ea typeface="Noto Sans Medium"/>
              <a:cs typeface="Noto Sans Medium"/>
              <a:sym typeface="Noto Sans Medium"/>
            </a:endParaRPr>
          </a:p>
        </p:txBody>
      </p:sp>
      <p:sp>
        <p:nvSpPr>
          <p:cNvPr id="521" name="Google Shape;521;p67"/>
          <p:cNvSpPr txBox="1"/>
          <p:nvPr/>
        </p:nvSpPr>
        <p:spPr>
          <a:xfrm>
            <a:off x="5759625" y="1716693"/>
            <a:ext cx="25077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42424"/>
                </a:solidFill>
                <a:latin typeface="Noto Sans Medium"/>
                <a:ea typeface="Noto Sans Medium"/>
                <a:cs typeface="Noto Sans Medium"/>
                <a:sym typeface="Noto Sans Medium"/>
              </a:rPr>
              <a:t>Performance degradation</a:t>
            </a:r>
            <a:endParaRPr>
              <a:solidFill>
                <a:srgbClr val="242424"/>
              </a:solidFill>
              <a:latin typeface="Noto Sans Medium"/>
              <a:ea typeface="Noto Sans Medium"/>
              <a:cs typeface="Noto Sans Medium"/>
              <a:sym typeface="Noto Sans Medium"/>
            </a:endParaRPr>
          </a:p>
        </p:txBody>
      </p:sp>
      <p:sp>
        <p:nvSpPr>
          <p:cNvPr id="522" name="Google Shape;522;p67"/>
          <p:cNvSpPr txBox="1"/>
          <p:nvPr/>
        </p:nvSpPr>
        <p:spPr>
          <a:xfrm>
            <a:off x="5759625" y="2327085"/>
            <a:ext cx="19080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42424"/>
                </a:solidFill>
                <a:latin typeface="Noto Sans Medium"/>
                <a:ea typeface="Noto Sans Medium"/>
                <a:cs typeface="Noto Sans Medium"/>
                <a:sym typeface="Noto Sans Medium"/>
              </a:rPr>
              <a:t>Low scalability</a:t>
            </a:r>
            <a:endParaRPr>
              <a:solidFill>
                <a:srgbClr val="242424"/>
              </a:solidFill>
              <a:latin typeface="Noto Sans Medium"/>
              <a:ea typeface="Noto Sans Medium"/>
              <a:cs typeface="Noto Sans Medium"/>
              <a:sym typeface="Noto Sans Medium"/>
            </a:endParaRPr>
          </a:p>
        </p:txBody>
      </p:sp>
      <p:sp>
        <p:nvSpPr>
          <p:cNvPr id="523" name="Google Shape;523;p67"/>
          <p:cNvSpPr txBox="1"/>
          <p:nvPr/>
        </p:nvSpPr>
        <p:spPr>
          <a:xfrm>
            <a:off x="5759625" y="2937478"/>
            <a:ext cx="25077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42424"/>
                </a:solidFill>
                <a:latin typeface="Noto Sans Medium"/>
                <a:ea typeface="Noto Sans Medium"/>
                <a:cs typeface="Noto Sans Medium"/>
                <a:sym typeface="Noto Sans Medium"/>
              </a:rPr>
              <a:t>Memory mapping issue</a:t>
            </a:r>
            <a:endParaRPr>
              <a:solidFill>
                <a:srgbClr val="242424"/>
              </a:solidFill>
              <a:latin typeface="Noto Sans Medium"/>
              <a:ea typeface="Noto Sans Medium"/>
              <a:cs typeface="Noto Sans Medium"/>
              <a:sym typeface="Noto Sans Medium"/>
            </a:endParaRPr>
          </a:p>
        </p:txBody>
      </p:sp>
      <p:sp>
        <p:nvSpPr>
          <p:cNvPr id="524" name="Google Shape;524;p67"/>
          <p:cNvSpPr txBox="1"/>
          <p:nvPr/>
        </p:nvSpPr>
        <p:spPr>
          <a:xfrm>
            <a:off x="5759625" y="3547870"/>
            <a:ext cx="19080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42424"/>
                </a:solidFill>
                <a:latin typeface="Noto Sans Medium"/>
                <a:ea typeface="Noto Sans Medium"/>
                <a:cs typeface="Noto Sans Medium"/>
                <a:sym typeface="Noto Sans Medium"/>
              </a:rPr>
              <a:t>Garbage collection</a:t>
            </a:r>
            <a:endParaRPr>
              <a:solidFill>
                <a:srgbClr val="242424"/>
              </a:solidFill>
              <a:latin typeface="Noto Sans Medium"/>
              <a:ea typeface="Noto Sans Medium"/>
              <a:cs typeface="Noto Sans Medium"/>
              <a:sym typeface="Noto Sans Medium"/>
            </a:endParaRPr>
          </a:p>
        </p:txBody>
      </p:sp>
      <p:sp>
        <p:nvSpPr>
          <p:cNvPr id="525" name="Google Shape;525;p67"/>
          <p:cNvSpPr txBox="1"/>
          <p:nvPr/>
        </p:nvSpPr>
        <p:spPr>
          <a:xfrm>
            <a:off x="5759625" y="4158263"/>
            <a:ext cx="19080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42424"/>
                </a:solidFill>
                <a:latin typeface="Noto Sans Medium"/>
                <a:ea typeface="Noto Sans Medium"/>
                <a:cs typeface="Noto Sans Medium"/>
                <a:sym typeface="Noto Sans Medium"/>
              </a:rPr>
              <a:t>Not thread safe</a:t>
            </a:r>
            <a:endParaRPr>
              <a:solidFill>
                <a:srgbClr val="242424"/>
              </a:solidFill>
              <a:latin typeface="Noto Sans Medium"/>
              <a:ea typeface="Noto Sans Medium"/>
              <a:cs typeface="Noto Sans Medium"/>
              <a:sym typeface="Noto Sans Medium"/>
            </a:endParaRPr>
          </a:p>
        </p:txBody>
      </p:sp>
      <p:cxnSp>
        <p:nvCxnSpPr>
          <p:cNvPr id="526" name="Google Shape;526;p67"/>
          <p:cNvCxnSpPr>
            <a:stCxn id="519" idx="3"/>
            <a:endCxn id="520" idx="1"/>
          </p:cNvCxnSpPr>
          <p:nvPr/>
        </p:nvCxnSpPr>
        <p:spPr>
          <a:xfrm>
            <a:off x="3243450" y="1325750"/>
            <a:ext cx="2516100" cy="0"/>
          </a:xfrm>
          <a:prstGeom prst="straightConnector1">
            <a:avLst/>
          </a:prstGeom>
          <a:noFill/>
          <a:ln cap="flat" cmpd="sng" w="9525">
            <a:solidFill>
              <a:srgbClr val="F04578"/>
            </a:solidFill>
            <a:prstDash val="dot"/>
            <a:round/>
            <a:headEnd len="med" w="med" type="none"/>
            <a:tailEnd len="med" w="med" type="oval"/>
          </a:ln>
        </p:spPr>
      </p:cxnSp>
      <p:pic>
        <p:nvPicPr>
          <p:cNvPr id="527" name="Google Shape;527;p67"/>
          <p:cNvPicPr preferRelativeResize="0"/>
          <p:nvPr/>
        </p:nvPicPr>
        <p:blipFill>
          <a:blip r:embed="rId4">
            <a:alphaModFix/>
          </a:blip>
          <a:stretch>
            <a:fillRect/>
          </a:stretch>
        </p:blipFill>
        <p:spPr>
          <a:xfrm>
            <a:off x="1385525" y="2504188"/>
            <a:ext cx="303975" cy="303975"/>
          </a:xfrm>
          <a:prstGeom prst="rect">
            <a:avLst/>
          </a:prstGeom>
          <a:noFill/>
          <a:ln>
            <a:noFill/>
          </a:ln>
        </p:spPr>
      </p:pic>
      <p:pic>
        <p:nvPicPr>
          <p:cNvPr id="528" name="Google Shape;528;p67"/>
          <p:cNvPicPr preferRelativeResize="0"/>
          <p:nvPr/>
        </p:nvPicPr>
        <p:blipFill>
          <a:blip r:embed="rId4">
            <a:alphaModFix/>
          </a:blip>
          <a:stretch>
            <a:fillRect/>
          </a:stretch>
        </p:blipFill>
        <p:spPr>
          <a:xfrm>
            <a:off x="3488275" y="2972713"/>
            <a:ext cx="303975" cy="303975"/>
          </a:xfrm>
          <a:prstGeom prst="rect">
            <a:avLst/>
          </a:prstGeom>
          <a:noFill/>
          <a:ln>
            <a:noFill/>
          </a:ln>
        </p:spPr>
      </p:pic>
      <p:pic>
        <p:nvPicPr>
          <p:cNvPr id="529" name="Google Shape;529;p67"/>
          <p:cNvPicPr preferRelativeResize="0"/>
          <p:nvPr/>
        </p:nvPicPr>
        <p:blipFill>
          <a:blip r:embed="rId4">
            <a:alphaModFix/>
          </a:blip>
          <a:stretch>
            <a:fillRect/>
          </a:stretch>
        </p:blipFill>
        <p:spPr>
          <a:xfrm>
            <a:off x="2939475" y="2023100"/>
            <a:ext cx="303975" cy="303975"/>
          </a:xfrm>
          <a:prstGeom prst="rect">
            <a:avLst/>
          </a:prstGeom>
          <a:noFill/>
          <a:ln>
            <a:noFill/>
          </a:ln>
        </p:spPr>
      </p:pic>
      <p:cxnSp>
        <p:nvCxnSpPr>
          <p:cNvPr id="530" name="Google Shape;530;p67"/>
          <p:cNvCxnSpPr>
            <a:stCxn id="529" idx="3"/>
            <a:endCxn id="521" idx="1"/>
          </p:cNvCxnSpPr>
          <p:nvPr/>
        </p:nvCxnSpPr>
        <p:spPr>
          <a:xfrm flipH="1" rot="10800000">
            <a:off x="3243450" y="1936288"/>
            <a:ext cx="2516100" cy="238800"/>
          </a:xfrm>
          <a:prstGeom prst="straightConnector1">
            <a:avLst/>
          </a:prstGeom>
          <a:noFill/>
          <a:ln cap="flat" cmpd="sng" w="9525">
            <a:solidFill>
              <a:srgbClr val="F04578"/>
            </a:solidFill>
            <a:prstDash val="dot"/>
            <a:round/>
            <a:headEnd len="med" w="med" type="none"/>
            <a:tailEnd len="med" w="med" type="oval"/>
          </a:ln>
        </p:spPr>
      </p:cxnSp>
      <p:cxnSp>
        <p:nvCxnSpPr>
          <p:cNvPr id="531" name="Google Shape;531;p67"/>
          <p:cNvCxnSpPr>
            <a:stCxn id="527" idx="3"/>
            <a:endCxn id="522" idx="1"/>
          </p:cNvCxnSpPr>
          <p:nvPr/>
        </p:nvCxnSpPr>
        <p:spPr>
          <a:xfrm flipH="1" rot="10800000">
            <a:off x="1689500" y="2546675"/>
            <a:ext cx="4070100" cy="109500"/>
          </a:xfrm>
          <a:prstGeom prst="straightConnector1">
            <a:avLst/>
          </a:prstGeom>
          <a:noFill/>
          <a:ln cap="flat" cmpd="sng" w="9525">
            <a:solidFill>
              <a:srgbClr val="F04578"/>
            </a:solidFill>
            <a:prstDash val="dot"/>
            <a:round/>
            <a:headEnd len="med" w="med" type="none"/>
            <a:tailEnd len="med" w="med" type="oval"/>
          </a:ln>
        </p:spPr>
      </p:cxnSp>
      <p:cxnSp>
        <p:nvCxnSpPr>
          <p:cNvPr id="532" name="Google Shape;532;p67"/>
          <p:cNvCxnSpPr>
            <a:stCxn id="528" idx="3"/>
            <a:endCxn id="523" idx="1"/>
          </p:cNvCxnSpPr>
          <p:nvPr/>
        </p:nvCxnSpPr>
        <p:spPr>
          <a:xfrm>
            <a:off x="3792250" y="3124700"/>
            <a:ext cx="1967400" cy="32100"/>
          </a:xfrm>
          <a:prstGeom prst="straightConnector1">
            <a:avLst/>
          </a:prstGeom>
          <a:noFill/>
          <a:ln cap="flat" cmpd="sng" w="9525">
            <a:solidFill>
              <a:srgbClr val="F04578"/>
            </a:solidFill>
            <a:prstDash val="dot"/>
            <a:round/>
            <a:headEnd len="med" w="med" type="none"/>
            <a:tailEnd len="med" w="med" type="oval"/>
          </a:ln>
        </p:spPr>
      </p:cxnSp>
      <p:cxnSp>
        <p:nvCxnSpPr>
          <p:cNvPr id="533" name="Google Shape;533;p67"/>
          <p:cNvCxnSpPr>
            <a:stCxn id="517" idx="3"/>
            <a:endCxn id="524" idx="1"/>
          </p:cNvCxnSpPr>
          <p:nvPr/>
        </p:nvCxnSpPr>
        <p:spPr>
          <a:xfrm>
            <a:off x="1993475" y="3500438"/>
            <a:ext cx="3766200" cy="267000"/>
          </a:xfrm>
          <a:prstGeom prst="straightConnector1">
            <a:avLst/>
          </a:prstGeom>
          <a:noFill/>
          <a:ln cap="flat" cmpd="sng" w="9525">
            <a:solidFill>
              <a:srgbClr val="F04578"/>
            </a:solidFill>
            <a:prstDash val="dot"/>
            <a:round/>
            <a:headEnd len="med" w="med" type="none"/>
            <a:tailEnd len="med" w="med" type="oval"/>
          </a:ln>
        </p:spPr>
      </p:cxnSp>
      <p:cxnSp>
        <p:nvCxnSpPr>
          <p:cNvPr id="534" name="Google Shape;534;p67"/>
          <p:cNvCxnSpPr>
            <a:stCxn id="518" idx="3"/>
            <a:endCxn id="525" idx="1"/>
          </p:cNvCxnSpPr>
          <p:nvPr/>
        </p:nvCxnSpPr>
        <p:spPr>
          <a:xfrm>
            <a:off x="2559600" y="4377713"/>
            <a:ext cx="3200100" cy="0"/>
          </a:xfrm>
          <a:prstGeom prst="straightConnector1">
            <a:avLst/>
          </a:prstGeom>
          <a:noFill/>
          <a:ln cap="flat" cmpd="sng" w="9525">
            <a:solidFill>
              <a:srgbClr val="F04578"/>
            </a:solidFill>
            <a:prstDash val="dot"/>
            <a:round/>
            <a:headEnd len="med" w="med" type="none"/>
            <a:tailEnd len="med" w="med" type="oval"/>
          </a:ln>
        </p:spPr>
      </p:cxnSp>
      <p:sp>
        <p:nvSpPr>
          <p:cNvPr id="535" name="Google Shape;535;p67"/>
          <p:cNvSpPr txBox="1"/>
          <p:nvPr/>
        </p:nvSpPr>
        <p:spPr>
          <a:xfrm>
            <a:off x="7478487" y="194899"/>
            <a:ext cx="14670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Introduction</a:t>
            </a:r>
            <a:endParaRPr sz="1200">
              <a:solidFill>
                <a:srgbClr val="E50042"/>
              </a:solidFill>
              <a:latin typeface="Noto Sans"/>
              <a:ea typeface="Noto Sans"/>
              <a:cs typeface="Noto Sans"/>
              <a:sym typeface="Noto Sans"/>
            </a:endParaRPr>
          </a:p>
        </p:txBody>
      </p:sp>
      <p:sp>
        <p:nvSpPr>
          <p:cNvPr id="536" name="Google Shape;536;p67"/>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7" name="Google Shape;537;p67"/>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8"/>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3" name="Google Shape;543;p68"/>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High Memory Usage</a:t>
            </a:r>
            <a:endParaRPr/>
          </a:p>
        </p:txBody>
      </p:sp>
      <p:sp>
        <p:nvSpPr>
          <p:cNvPr id="544" name="Google Shape;544;p68"/>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Object overhead</a:t>
            </a:r>
            <a:endParaRPr/>
          </a:p>
          <a:p>
            <a:pPr indent="-304800" lvl="1" marL="914400" rtl="0" algn="l">
              <a:spcBef>
                <a:spcPts val="0"/>
              </a:spcBef>
              <a:spcAft>
                <a:spcPts val="0"/>
              </a:spcAft>
              <a:buSzPts val="1200"/>
              <a:buChar char="○"/>
            </a:pPr>
            <a:r>
              <a:rPr lang="en"/>
              <a:t>Every objects has additional metadata about data type, index and extra.</a:t>
            </a:r>
            <a:endParaRPr/>
          </a:p>
          <a:p>
            <a:pPr indent="-304800" lvl="1" marL="914400" rtl="0" algn="l">
              <a:spcBef>
                <a:spcPts val="1000"/>
              </a:spcBef>
              <a:spcAft>
                <a:spcPts val="0"/>
              </a:spcAft>
              <a:buSzPts val="1200"/>
              <a:buChar char="○"/>
            </a:pPr>
            <a:r>
              <a:rPr lang="en"/>
              <a:t>All python objects are python objects</a:t>
            </a:r>
            <a:endParaRPr/>
          </a:p>
          <a:p>
            <a:pPr indent="-330200" lvl="0" marL="457200" rtl="0" algn="l">
              <a:spcBef>
                <a:spcPts val="1000"/>
              </a:spcBef>
              <a:spcAft>
                <a:spcPts val="0"/>
              </a:spcAft>
              <a:buSzPts val="1600"/>
              <a:buChar char="●"/>
            </a:pPr>
            <a:r>
              <a:rPr lang="en"/>
              <a:t>Data type handling</a:t>
            </a:r>
            <a:endParaRPr/>
          </a:p>
          <a:p>
            <a:pPr indent="-304800" lvl="1" marL="914400" rtl="0" algn="l">
              <a:spcBef>
                <a:spcPts val="0"/>
              </a:spcBef>
              <a:spcAft>
                <a:spcPts val="0"/>
              </a:spcAft>
              <a:buSzPts val="1200"/>
              <a:buChar char="○"/>
            </a:pPr>
            <a:r>
              <a:rPr lang="en"/>
              <a:t>Data in a more memory intensive way</a:t>
            </a:r>
            <a:endParaRPr/>
          </a:p>
          <a:p>
            <a:pPr indent="-330200" lvl="0" marL="457200" rtl="0" algn="l">
              <a:spcBef>
                <a:spcPts val="1000"/>
              </a:spcBef>
              <a:spcAft>
                <a:spcPts val="0"/>
              </a:spcAft>
              <a:buSzPts val="1600"/>
              <a:buChar char="●"/>
            </a:pPr>
            <a:r>
              <a:rPr lang="en"/>
              <a:t>Indexing </a:t>
            </a:r>
            <a:endParaRPr/>
          </a:p>
        </p:txBody>
      </p:sp>
      <p:sp>
        <p:nvSpPr>
          <p:cNvPr id="545" name="Google Shape;545;p68"/>
          <p:cNvSpPr txBox="1"/>
          <p:nvPr/>
        </p:nvSpPr>
        <p:spPr>
          <a:xfrm>
            <a:off x="7478487" y="194899"/>
            <a:ext cx="14670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Introduction</a:t>
            </a:r>
            <a:endParaRPr sz="1200">
              <a:solidFill>
                <a:srgbClr val="E50042"/>
              </a:solidFill>
              <a:latin typeface="Noto Sans"/>
              <a:ea typeface="Noto Sans"/>
              <a:cs typeface="Noto Sans"/>
              <a:sym typeface="Noto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9"/>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1" name="Google Shape;551;p69"/>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a:t>Single-threaded operations</a:t>
            </a:r>
            <a:endParaRPr/>
          </a:p>
          <a:p>
            <a:pPr indent="-304800" lvl="1" marL="914400" rtl="0" algn="l">
              <a:spcBef>
                <a:spcPts val="0"/>
              </a:spcBef>
              <a:spcAft>
                <a:spcPts val="0"/>
              </a:spcAft>
              <a:buSzPts val="1200"/>
              <a:buChar char="○"/>
            </a:pPr>
            <a:r>
              <a:rPr lang="en"/>
              <a:t>Python </a:t>
            </a:r>
            <a:r>
              <a:rPr lang="en"/>
              <a:t>GIL</a:t>
            </a:r>
            <a:r>
              <a:rPr lang="en"/>
              <a:t>(Global Interpreter Lock) underlies this issue</a:t>
            </a:r>
            <a:endParaRPr/>
          </a:p>
          <a:p>
            <a:pPr indent="-330200" lvl="0" marL="457200" rtl="0" algn="l">
              <a:lnSpc>
                <a:spcPct val="115000"/>
              </a:lnSpc>
              <a:spcBef>
                <a:spcPts val="1000"/>
              </a:spcBef>
              <a:spcAft>
                <a:spcPts val="0"/>
              </a:spcAft>
              <a:buSzPts val="1600"/>
              <a:buChar char="●"/>
            </a:pPr>
            <a:r>
              <a:rPr lang="en"/>
              <a:t>Inefficient data types</a:t>
            </a:r>
            <a:endParaRPr/>
          </a:p>
          <a:p>
            <a:pPr indent="-304800" lvl="1" marL="914400" rtl="0" algn="l">
              <a:spcBef>
                <a:spcPts val="0"/>
              </a:spcBef>
              <a:spcAft>
                <a:spcPts val="0"/>
              </a:spcAft>
              <a:buSzPts val="1200"/>
              <a:buChar char="○"/>
            </a:pPr>
            <a:r>
              <a:rPr lang="en"/>
              <a:t>Default backend data type is </a:t>
            </a:r>
            <a:r>
              <a:rPr i="1" lang="en"/>
              <a:t>Numpy</a:t>
            </a:r>
            <a:r>
              <a:rPr lang="en"/>
              <a:t> , not designed for Pandas DataFrame</a:t>
            </a:r>
            <a:endParaRPr/>
          </a:p>
          <a:p>
            <a:pPr indent="-304800" lvl="1" marL="914400" rtl="0" algn="l">
              <a:spcBef>
                <a:spcPts val="1000"/>
              </a:spcBef>
              <a:spcAft>
                <a:spcPts val="0"/>
              </a:spcAft>
              <a:buSzPts val="1200"/>
              <a:buChar char="○"/>
            </a:pPr>
            <a:r>
              <a:rPr lang="en"/>
              <a:t>Performance dependent to the factors of </a:t>
            </a:r>
            <a:r>
              <a:rPr i="1" lang="en"/>
              <a:t>Numpy</a:t>
            </a:r>
            <a:endParaRPr/>
          </a:p>
          <a:p>
            <a:pPr indent="-330200" lvl="0" marL="457200" rtl="0" algn="l">
              <a:lnSpc>
                <a:spcPct val="115000"/>
              </a:lnSpc>
              <a:spcBef>
                <a:spcPts val="1000"/>
              </a:spcBef>
              <a:spcAft>
                <a:spcPts val="0"/>
              </a:spcAft>
              <a:buSzPts val="1600"/>
              <a:buChar char="●"/>
            </a:pPr>
            <a:r>
              <a:rPr lang="en"/>
              <a:t>Overhead of python objects</a:t>
            </a:r>
            <a:endParaRPr/>
          </a:p>
          <a:p>
            <a:pPr indent="-304800" lvl="1" marL="914400" rtl="0" algn="l">
              <a:spcBef>
                <a:spcPts val="0"/>
              </a:spcBef>
              <a:spcAft>
                <a:spcPts val="0"/>
              </a:spcAft>
              <a:buSzPts val="1200"/>
              <a:buChar char="○"/>
            </a:pPr>
            <a:r>
              <a:rPr lang="en"/>
              <a:t>Before operations, type-checking or data correctness cause overhead</a:t>
            </a:r>
            <a:endParaRPr/>
          </a:p>
          <a:p>
            <a:pPr indent="-330200" lvl="0" marL="457200" rtl="0" algn="l">
              <a:lnSpc>
                <a:spcPct val="115000"/>
              </a:lnSpc>
              <a:spcBef>
                <a:spcPts val="1000"/>
              </a:spcBef>
              <a:spcAft>
                <a:spcPts val="0"/>
              </a:spcAft>
              <a:buSzPts val="1600"/>
              <a:buChar char="●"/>
            </a:pPr>
            <a:r>
              <a:rPr lang="en"/>
              <a:t>Lack of optimization</a:t>
            </a:r>
            <a:endParaRPr/>
          </a:p>
          <a:p>
            <a:pPr indent="-304800" lvl="1" marL="914400" rtl="0" algn="l">
              <a:spcBef>
                <a:spcPts val="0"/>
              </a:spcBef>
              <a:spcAft>
                <a:spcPts val="0"/>
              </a:spcAft>
              <a:buSzPts val="1200"/>
              <a:buChar char="○"/>
            </a:pPr>
            <a:r>
              <a:rPr lang="en"/>
              <a:t>Unexpected object assignment and copy cause memory overflow</a:t>
            </a:r>
            <a:endParaRPr/>
          </a:p>
          <a:p>
            <a:pPr indent="-304800" lvl="1" marL="914400" rtl="0" algn="l">
              <a:spcBef>
                <a:spcPts val="1000"/>
              </a:spcBef>
              <a:spcAft>
                <a:spcPts val="1000"/>
              </a:spcAft>
              <a:buSzPts val="1200"/>
              <a:buChar char="○"/>
            </a:pPr>
            <a:r>
              <a:rPr lang="en"/>
              <a:t>Operations especially allowing inplace parameter show this issue</a:t>
            </a:r>
            <a:endParaRPr/>
          </a:p>
        </p:txBody>
      </p:sp>
      <p:sp>
        <p:nvSpPr>
          <p:cNvPr id="552" name="Google Shape;552;p69"/>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Degraded Performance</a:t>
            </a:r>
            <a:endParaRPr/>
          </a:p>
        </p:txBody>
      </p:sp>
      <p:sp>
        <p:nvSpPr>
          <p:cNvPr id="553" name="Google Shape;553;p69"/>
          <p:cNvSpPr txBox="1"/>
          <p:nvPr/>
        </p:nvSpPr>
        <p:spPr>
          <a:xfrm>
            <a:off x="7478487" y="194899"/>
            <a:ext cx="14670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Introduction</a:t>
            </a:r>
            <a:endParaRPr sz="1200">
              <a:solidFill>
                <a:srgbClr val="E50042"/>
              </a:solidFill>
              <a:latin typeface="Noto Sans"/>
              <a:ea typeface="Noto Sans"/>
              <a:cs typeface="Noto Sans"/>
              <a:sym typeface="Noto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0"/>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9" name="Google Shape;559;p70"/>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Low Scalability</a:t>
            </a:r>
            <a:endParaRPr/>
          </a:p>
        </p:txBody>
      </p:sp>
      <p:sp>
        <p:nvSpPr>
          <p:cNvPr id="560" name="Google Shape;560;p70"/>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Designed for single-machine</a:t>
            </a:r>
            <a:endParaRPr/>
          </a:p>
          <a:p>
            <a:pPr indent="-330200" lvl="0" marL="457200" rtl="0" algn="l">
              <a:spcBef>
                <a:spcPts val="0"/>
              </a:spcBef>
              <a:spcAft>
                <a:spcPts val="0"/>
              </a:spcAft>
              <a:buSzPts val="1600"/>
              <a:buChar char="●"/>
            </a:pPr>
            <a:r>
              <a:rPr lang="en"/>
              <a:t>No built-in distributed computing support</a:t>
            </a:r>
            <a:endParaRPr/>
          </a:p>
          <a:p>
            <a:pPr indent="-330200" lvl="0" marL="457200" rtl="0" algn="l">
              <a:spcBef>
                <a:spcPts val="0"/>
              </a:spcBef>
              <a:spcAft>
                <a:spcPts val="0"/>
              </a:spcAft>
              <a:buSzPts val="1600"/>
              <a:buChar char="●"/>
            </a:pPr>
            <a:r>
              <a:rPr lang="en"/>
              <a:t>In-memory requirement</a:t>
            </a:r>
            <a:endParaRPr/>
          </a:p>
        </p:txBody>
      </p:sp>
      <p:sp>
        <p:nvSpPr>
          <p:cNvPr id="561" name="Google Shape;561;p70"/>
          <p:cNvSpPr txBox="1"/>
          <p:nvPr/>
        </p:nvSpPr>
        <p:spPr>
          <a:xfrm>
            <a:off x="7478487" y="194899"/>
            <a:ext cx="14670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Introduction</a:t>
            </a:r>
            <a:endParaRPr sz="1200">
              <a:solidFill>
                <a:srgbClr val="E50042"/>
              </a:solidFill>
              <a:latin typeface="Noto Sans"/>
              <a:ea typeface="Noto Sans"/>
              <a:cs typeface="Noto Sans"/>
              <a:sym typeface="Noto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1"/>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7" name="Google Shape;567;p71"/>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Other Issues</a:t>
            </a:r>
            <a:endParaRPr/>
          </a:p>
        </p:txBody>
      </p:sp>
      <p:sp>
        <p:nvSpPr>
          <p:cNvPr id="568" name="Google Shape;568;p71"/>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Pandas memory mapping issue</a:t>
            </a:r>
            <a:endParaRPr/>
          </a:p>
          <a:p>
            <a:pPr indent="-330200" lvl="0" marL="457200" rtl="0" algn="l">
              <a:spcBef>
                <a:spcPts val="0"/>
              </a:spcBef>
              <a:spcAft>
                <a:spcPts val="0"/>
              </a:spcAft>
              <a:buSzPts val="1600"/>
              <a:buChar char="●"/>
            </a:pPr>
            <a:r>
              <a:rPr lang="en"/>
              <a:t>Not collected garbage</a:t>
            </a:r>
            <a:endParaRPr/>
          </a:p>
          <a:p>
            <a:pPr indent="-330200" lvl="0" marL="457200" rtl="0" algn="l">
              <a:spcBef>
                <a:spcPts val="0"/>
              </a:spcBef>
              <a:spcAft>
                <a:spcPts val="0"/>
              </a:spcAft>
              <a:buSzPts val="1600"/>
              <a:buChar char="●"/>
            </a:pPr>
            <a:r>
              <a:rPr lang="en"/>
              <a:t>Not thread safe</a:t>
            </a:r>
            <a:endParaRPr/>
          </a:p>
        </p:txBody>
      </p:sp>
      <p:sp>
        <p:nvSpPr>
          <p:cNvPr id="569" name="Google Shape;569;p71"/>
          <p:cNvSpPr txBox="1"/>
          <p:nvPr/>
        </p:nvSpPr>
        <p:spPr>
          <a:xfrm>
            <a:off x="7478487" y="194899"/>
            <a:ext cx="14670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Introduction</a:t>
            </a:r>
            <a:endParaRPr sz="1200">
              <a:solidFill>
                <a:srgbClr val="E50042"/>
              </a:solidFill>
              <a:latin typeface="Noto Sans"/>
              <a:ea typeface="Noto Sans"/>
              <a:cs typeface="Noto Sans"/>
              <a:sym typeface="Noto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2"/>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scale &amp; Alternatives to Pandas</a:t>
            </a:r>
            <a:endParaRPr/>
          </a:p>
        </p:txBody>
      </p:sp>
      <p:sp>
        <p:nvSpPr>
          <p:cNvPr id="575" name="Google Shape;575;p72"/>
          <p:cNvSpPr txBox="1"/>
          <p:nvPr>
            <p:ph idx="4294967295" type="sldNum"/>
          </p:nvPr>
        </p:nvSpPr>
        <p:spPr>
          <a:xfrm>
            <a:off x="8548325" y="4893687"/>
            <a:ext cx="548700" cy="15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6" name="Google Shape;576;p72"/>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Buy more RAM…….</a:t>
            </a:r>
            <a:endParaRPr/>
          </a:p>
          <a:p>
            <a:pPr indent="-330200" lvl="0" marL="457200" rtl="0" algn="l">
              <a:spcBef>
                <a:spcPts val="0"/>
              </a:spcBef>
              <a:spcAft>
                <a:spcPts val="0"/>
              </a:spcAft>
              <a:buSzPts val="1600"/>
              <a:buChar char="●"/>
            </a:pPr>
            <a:r>
              <a:rPr lang="en"/>
              <a:t>Ray, Dask, Modin</a:t>
            </a:r>
            <a:endParaRPr/>
          </a:p>
          <a:p>
            <a:pPr indent="-330200" lvl="0" marL="457200" rtl="0" algn="l">
              <a:spcBef>
                <a:spcPts val="0"/>
              </a:spcBef>
              <a:spcAft>
                <a:spcPts val="0"/>
              </a:spcAft>
              <a:buSzPts val="1600"/>
              <a:buChar char="●"/>
            </a:pPr>
            <a:r>
              <a:rPr lang="en"/>
              <a:t>Numba, cuDF</a:t>
            </a:r>
            <a:endParaRPr/>
          </a:p>
          <a:p>
            <a:pPr indent="-330200" lvl="0" marL="457200" rtl="0" algn="l">
              <a:spcBef>
                <a:spcPts val="0"/>
              </a:spcBef>
              <a:spcAft>
                <a:spcPts val="0"/>
              </a:spcAft>
              <a:buSzPts val="1600"/>
              <a:buChar char="●"/>
            </a:pPr>
            <a:r>
              <a:rPr lang="en"/>
              <a:t>Polars</a:t>
            </a:r>
            <a:endParaRPr/>
          </a:p>
        </p:txBody>
      </p:sp>
      <p:sp>
        <p:nvSpPr>
          <p:cNvPr id="577" name="Google Shape;577;p72"/>
          <p:cNvSpPr txBox="1"/>
          <p:nvPr/>
        </p:nvSpPr>
        <p:spPr>
          <a:xfrm>
            <a:off x="7478487" y="194899"/>
            <a:ext cx="14670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Introduction</a:t>
            </a:r>
            <a:endParaRPr sz="1200">
              <a:solidFill>
                <a:srgbClr val="E50042"/>
              </a:solidFill>
              <a:latin typeface="Noto Sans"/>
              <a:ea typeface="Noto Sans"/>
              <a:cs typeface="Noto Sans"/>
              <a:sym typeface="Noto Sans"/>
            </a:endParaRPr>
          </a:p>
        </p:txBody>
      </p:sp>
      <p:sp>
        <p:nvSpPr>
          <p:cNvPr id="578" name="Google Shape;578;p72"/>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3"/>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Pandas Ecosystem</a:t>
            </a:r>
            <a:endParaRPr/>
          </a:p>
        </p:txBody>
      </p:sp>
      <p:pic>
        <p:nvPicPr>
          <p:cNvPr id="584" name="Google Shape;584;p73"/>
          <p:cNvPicPr preferRelativeResize="0"/>
          <p:nvPr/>
        </p:nvPicPr>
        <p:blipFill>
          <a:blip r:embed="rId3">
            <a:alphaModFix/>
          </a:blip>
          <a:stretch>
            <a:fillRect/>
          </a:stretch>
        </p:blipFill>
        <p:spPr>
          <a:xfrm>
            <a:off x="2315825" y="1126000"/>
            <a:ext cx="4512349" cy="3470375"/>
          </a:xfrm>
          <a:prstGeom prst="rect">
            <a:avLst/>
          </a:prstGeom>
          <a:noFill/>
          <a:ln>
            <a:noFill/>
          </a:ln>
        </p:spPr>
      </p:pic>
      <p:sp>
        <p:nvSpPr>
          <p:cNvPr id="585" name="Google Shape;585;p73"/>
          <p:cNvSpPr txBox="1"/>
          <p:nvPr/>
        </p:nvSpPr>
        <p:spPr>
          <a:xfrm>
            <a:off x="5050700" y="4877800"/>
            <a:ext cx="3608400" cy="15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434343"/>
                </a:solidFill>
              </a:rPr>
              <a:t>Sources: </a:t>
            </a:r>
            <a:r>
              <a:rPr lang="en" sz="600">
                <a:solidFill>
                  <a:srgbClr val="434343"/>
                </a:solidFill>
              </a:rPr>
              <a:t>https://se.ewi.tudelft.nl/desosa2019/chapters/pandas/</a:t>
            </a:r>
            <a:endParaRPr sz="600">
              <a:solidFill>
                <a:srgbClr val="434343"/>
              </a:solidFill>
            </a:endParaRPr>
          </a:p>
        </p:txBody>
      </p:sp>
      <p:sp>
        <p:nvSpPr>
          <p:cNvPr id="586" name="Google Shape;586;p73"/>
          <p:cNvSpPr txBox="1"/>
          <p:nvPr/>
        </p:nvSpPr>
        <p:spPr>
          <a:xfrm>
            <a:off x="7478487" y="194899"/>
            <a:ext cx="14670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Introduction</a:t>
            </a:r>
            <a:endParaRPr sz="1200">
              <a:solidFill>
                <a:srgbClr val="E50042"/>
              </a:solidFill>
              <a:latin typeface="Noto Sans"/>
              <a:ea typeface="Noto Sans"/>
              <a:cs typeface="Noto Sans"/>
              <a:sym typeface="Noto Sans"/>
            </a:endParaRPr>
          </a:p>
        </p:txBody>
      </p:sp>
      <p:sp>
        <p:nvSpPr>
          <p:cNvPr id="587" name="Google Shape;587;p73"/>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8" name="Google Shape;588;p73"/>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4"/>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4" name="Google Shape;594;p74"/>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Frequently Asked Questions about Pandas (1)</a:t>
            </a:r>
            <a:endParaRPr/>
          </a:p>
        </p:txBody>
      </p:sp>
      <p:sp>
        <p:nvSpPr>
          <p:cNvPr id="595" name="Google Shape;595;p74"/>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Why does my machine slow down when I try to apply a function across large Pandas DataFrame?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 Can pandas handle data streaming for real-time data processing on large datasets?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 Why is saving large DataFrame to a CSV file using Pandas so slow?</a:t>
            </a:r>
            <a:endParaRPr/>
          </a:p>
        </p:txBody>
      </p:sp>
      <p:sp>
        <p:nvSpPr>
          <p:cNvPr id="596" name="Google Shape;596;p74"/>
          <p:cNvSpPr txBox="1"/>
          <p:nvPr/>
        </p:nvSpPr>
        <p:spPr>
          <a:xfrm>
            <a:off x="7478487" y="194899"/>
            <a:ext cx="14670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Introduction</a:t>
            </a:r>
            <a:endParaRPr sz="1200">
              <a:solidFill>
                <a:srgbClr val="E50042"/>
              </a:solidFill>
              <a:latin typeface="Noto Sans"/>
              <a:ea typeface="Noto Sans"/>
              <a:cs typeface="Noto Sans"/>
              <a:sym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2"/>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2" name="Google Shape;102;p12"/>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Other</a:t>
            </a:r>
            <a:r>
              <a:rPr lang="en"/>
              <a:t> voices: Karpathy, Hamel, …</a:t>
            </a:r>
            <a:endParaRPr/>
          </a:p>
        </p:txBody>
      </p:sp>
      <p:sp>
        <p:nvSpPr>
          <p:cNvPr id="103" name="Google Shape;103;p12"/>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Andrej Karpathy</a:t>
            </a:r>
            <a:endParaRPr/>
          </a:p>
          <a:p>
            <a:pPr indent="-304800" lvl="1" marL="914400" rtl="0" algn="l">
              <a:spcBef>
                <a:spcPts val="0"/>
              </a:spcBef>
              <a:spcAft>
                <a:spcPts val="0"/>
              </a:spcAft>
              <a:buSzPts val="1200"/>
              <a:buChar char="○"/>
            </a:pPr>
            <a:r>
              <a:rPr lang="en"/>
              <a:t>“LLM apps = prompt + loop + tools”</a:t>
            </a:r>
            <a:endParaRPr/>
          </a:p>
          <a:p>
            <a:pPr indent="-304800" lvl="1" marL="914400" rtl="0" algn="l">
              <a:spcBef>
                <a:spcPts val="1000"/>
              </a:spcBef>
              <a:spcAft>
                <a:spcPts val="0"/>
              </a:spcAft>
              <a:buSzPts val="1200"/>
              <a:buChar char="○"/>
            </a:pPr>
            <a:r>
              <a:rPr lang="en"/>
              <a:t>Prefer transparent, debuggable code early on</a:t>
            </a:r>
            <a:endParaRPr/>
          </a:p>
          <a:p>
            <a:pPr indent="-330200" lvl="0" marL="457200" rtl="0" algn="l">
              <a:spcBef>
                <a:spcPts val="1000"/>
              </a:spcBef>
              <a:spcAft>
                <a:spcPts val="0"/>
              </a:spcAft>
              <a:buSzPts val="1600"/>
              <a:buChar char="●"/>
            </a:pPr>
            <a:r>
              <a:rPr lang="en"/>
              <a:t>Hamel Husain &amp; Others</a:t>
            </a:r>
            <a:endParaRPr/>
          </a:p>
          <a:p>
            <a:pPr indent="-304800" lvl="1" marL="914400" rtl="0" algn="l">
              <a:spcBef>
                <a:spcPts val="0"/>
              </a:spcBef>
              <a:spcAft>
                <a:spcPts val="0"/>
              </a:spcAft>
              <a:buSzPts val="1200"/>
              <a:buChar char="○"/>
            </a:pPr>
            <a:r>
              <a:rPr lang="en"/>
              <a:t>Ship v0 with minimal orchestration</a:t>
            </a:r>
            <a:endParaRPr/>
          </a:p>
          <a:p>
            <a:pPr indent="-304800" lvl="1" marL="914400" rtl="0" algn="l">
              <a:spcBef>
                <a:spcPts val="1000"/>
              </a:spcBef>
              <a:spcAft>
                <a:spcPts val="0"/>
              </a:spcAft>
              <a:buSzPts val="1200"/>
              <a:buChar char="○"/>
            </a:pPr>
            <a:r>
              <a:rPr lang="en"/>
              <a:t>Focus on logging, prompts, evals &gt; fancy graphs</a:t>
            </a:r>
            <a:endParaRPr/>
          </a:p>
          <a:p>
            <a:pPr indent="-330200" lvl="0" marL="457200" rtl="0" algn="l">
              <a:spcBef>
                <a:spcPts val="1000"/>
              </a:spcBef>
              <a:spcAft>
                <a:spcPts val="0"/>
              </a:spcAft>
              <a:buSzPts val="1600"/>
              <a:buChar char="●"/>
            </a:pPr>
            <a:r>
              <a:rPr lang="en"/>
              <a:t>Shared message:</a:t>
            </a:r>
            <a:endParaRPr/>
          </a:p>
          <a:p>
            <a:pPr indent="-304800" lvl="1" marL="914400" rtl="0" algn="l">
              <a:spcBef>
                <a:spcPts val="0"/>
              </a:spcBef>
              <a:spcAft>
                <a:spcPts val="0"/>
              </a:spcAft>
              <a:buSzPts val="1200"/>
              <a:buChar char="○"/>
            </a:pPr>
            <a:r>
              <a:rPr lang="en"/>
              <a:t>Don’t start with heavy abstractions</a:t>
            </a:r>
            <a:endParaRPr/>
          </a:p>
          <a:p>
            <a:pPr indent="-304800" lvl="1" marL="914400" rtl="0" algn="l">
              <a:spcBef>
                <a:spcPts val="1000"/>
              </a:spcBef>
              <a:spcAft>
                <a:spcPts val="0"/>
              </a:spcAft>
              <a:buSzPts val="1200"/>
              <a:buChar char="○"/>
            </a:pPr>
            <a:r>
              <a:rPr lang="en"/>
              <a:t>Own the control flow yourself first</a:t>
            </a:r>
            <a:endParaRPr/>
          </a:p>
          <a:p>
            <a:pPr indent="-304800" lvl="1" marL="914400" rtl="0" algn="l">
              <a:spcBef>
                <a:spcPts val="1000"/>
              </a:spcBef>
              <a:spcAft>
                <a:spcPts val="1000"/>
              </a:spcAft>
              <a:buSzPts val="1200"/>
              <a:buChar char="○"/>
            </a:pPr>
            <a:r>
              <a:rPr lang="en"/>
              <a:t>Add frameworks only when pain is proven</a:t>
            </a:r>
            <a:endParaRPr/>
          </a:p>
        </p:txBody>
      </p:sp>
      <p:sp>
        <p:nvSpPr>
          <p:cNvPr id="104" name="Google Shape;104;p12"/>
          <p:cNvSpPr/>
          <p:nvPr/>
        </p:nvSpPr>
        <p:spPr>
          <a:xfrm>
            <a:off x="5956400" y="793775"/>
            <a:ext cx="2312700" cy="800100"/>
          </a:xfrm>
          <a:prstGeom prst="rect">
            <a:avLst/>
          </a:prstGeom>
          <a:solidFill>
            <a:srgbClr val="EA165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Reference </a:t>
            </a:r>
            <a:r>
              <a:rPr lang="en">
                <a:solidFill>
                  <a:schemeClr val="lt1"/>
                </a:solidFill>
              </a:rPr>
              <a:t>추가</a:t>
            </a:r>
            <a:endParaRPr>
              <a:solidFill>
                <a:schemeClr val="lt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5"/>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2" name="Google Shape;602;p75"/>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Frequently Asked Questions about Pandas (2)</a:t>
            </a:r>
            <a:endParaRPr/>
          </a:p>
        </p:txBody>
      </p:sp>
      <p:sp>
        <p:nvSpPr>
          <p:cNvPr id="603" name="Google Shape;603;p75"/>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I tried to replace all the NaN values in large DataFrame using the </a:t>
            </a:r>
            <a:r>
              <a:rPr i="1" lang="en"/>
              <a:t>fillna()</a:t>
            </a:r>
            <a:r>
              <a:rPr lang="en"/>
              <a:t> function in Pandas and it crashed. How can handle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 How can I handle very very large dataset even not being saved on local hard disk with Pandas? (ex. </a:t>
            </a:r>
            <a:r>
              <a:rPr lang="en"/>
              <a:t>o</a:t>
            </a:r>
            <a:r>
              <a:rPr lang="en"/>
              <a:t>ver 10 TeraByte or 1 PetaByte)</a:t>
            </a:r>
            <a:endParaRPr/>
          </a:p>
        </p:txBody>
      </p:sp>
      <p:sp>
        <p:nvSpPr>
          <p:cNvPr id="604" name="Google Shape;604;p75"/>
          <p:cNvSpPr txBox="1"/>
          <p:nvPr/>
        </p:nvSpPr>
        <p:spPr>
          <a:xfrm>
            <a:off x="7478487" y="194899"/>
            <a:ext cx="14670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Introduction</a:t>
            </a:r>
            <a:endParaRPr sz="1200">
              <a:solidFill>
                <a:srgbClr val="E50042"/>
              </a:solidFill>
              <a:latin typeface="Noto Sans"/>
              <a:ea typeface="Noto Sans"/>
              <a:cs typeface="Noto Sans"/>
              <a:sym typeface="Noto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6"/>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0" name="Google Shape;610;p76"/>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Pandas 2.0 Released</a:t>
            </a:r>
            <a:endParaRPr/>
          </a:p>
        </p:txBody>
      </p:sp>
      <p:pic>
        <p:nvPicPr>
          <p:cNvPr id="611" name="Google Shape;611;p76"/>
          <p:cNvPicPr preferRelativeResize="0"/>
          <p:nvPr/>
        </p:nvPicPr>
        <p:blipFill>
          <a:blip r:embed="rId3">
            <a:alphaModFix/>
          </a:blip>
          <a:stretch>
            <a:fillRect/>
          </a:stretch>
        </p:blipFill>
        <p:spPr>
          <a:xfrm>
            <a:off x="1675825" y="1219751"/>
            <a:ext cx="5792351" cy="3309900"/>
          </a:xfrm>
          <a:prstGeom prst="rect">
            <a:avLst/>
          </a:prstGeom>
          <a:noFill/>
          <a:ln>
            <a:noFill/>
          </a:ln>
        </p:spPr>
      </p:pic>
      <p:sp>
        <p:nvSpPr>
          <p:cNvPr id="612" name="Google Shape;612;p76"/>
          <p:cNvSpPr txBox="1"/>
          <p:nvPr/>
        </p:nvSpPr>
        <p:spPr>
          <a:xfrm>
            <a:off x="6993846" y="194900"/>
            <a:ext cx="19515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Timeline of Pandas</a:t>
            </a:r>
            <a:endParaRPr sz="1200">
              <a:solidFill>
                <a:srgbClr val="E50042"/>
              </a:solidFill>
              <a:latin typeface="Noto Sans"/>
              <a:ea typeface="Noto Sans"/>
              <a:cs typeface="Noto Sans"/>
              <a:sym typeface="Noto Sans"/>
            </a:endParaRPr>
          </a:p>
        </p:txBody>
      </p:sp>
      <p:sp>
        <p:nvSpPr>
          <p:cNvPr id="613" name="Google Shape;613;p76"/>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7"/>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9" name="Google Shape;619;p77"/>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2008-2009 Beginning</a:t>
            </a:r>
            <a:endParaRPr/>
          </a:p>
        </p:txBody>
      </p:sp>
      <p:sp>
        <p:nvSpPr>
          <p:cNvPr id="620" name="Google Shape;620;p77"/>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Created by </a:t>
            </a:r>
            <a:r>
              <a:rPr i="1" lang="en"/>
              <a:t>Wes McKinney</a:t>
            </a:r>
            <a:r>
              <a:rPr lang="en"/>
              <a:t> while working at </a:t>
            </a:r>
            <a:r>
              <a:rPr i="1" lang="en" sz="1400"/>
              <a:t>AQR C</a:t>
            </a:r>
            <a:r>
              <a:rPr i="1" lang="en" sz="1100"/>
              <a:t>apital</a:t>
            </a:r>
            <a:r>
              <a:rPr i="1" lang="en" sz="1400"/>
              <a:t> M</a:t>
            </a:r>
            <a:r>
              <a:rPr i="1" lang="en" sz="900"/>
              <a:t>anagement</a:t>
            </a:r>
            <a:r>
              <a:rPr lang="en"/>
              <a:t> in 2008</a:t>
            </a:r>
            <a:endParaRPr/>
          </a:p>
          <a:p>
            <a:pPr indent="-330200" lvl="0" marL="457200" rtl="0" algn="l">
              <a:spcBef>
                <a:spcPts val="0"/>
              </a:spcBef>
              <a:spcAft>
                <a:spcPts val="0"/>
              </a:spcAft>
              <a:buSzPts val="1600"/>
              <a:buChar char="●"/>
            </a:pPr>
            <a:r>
              <a:rPr lang="en"/>
              <a:t>Motivated from programming </a:t>
            </a:r>
            <a:r>
              <a:rPr i="1" lang="en"/>
              <a:t>R</a:t>
            </a:r>
            <a:r>
              <a:rPr lang="en"/>
              <a:t> data frame</a:t>
            </a:r>
            <a:endParaRPr/>
          </a:p>
          <a:p>
            <a:pPr indent="-330200" lvl="0" marL="457200" rtl="0" algn="l">
              <a:spcBef>
                <a:spcPts val="0"/>
              </a:spcBef>
              <a:spcAft>
                <a:spcPts val="0"/>
              </a:spcAft>
              <a:buSzPts val="1600"/>
              <a:buChar char="●"/>
            </a:pPr>
            <a:r>
              <a:rPr lang="en"/>
              <a:t>Designed to handle time-series and structured data in Python</a:t>
            </a:r>
            <a:endParaRPr/>
          </a:p>
          <a:p>
            <a:pPr indent="-330200" lvl="0" marL="457200" rtl="0" algn="l">
              <a:spcBef>
                <a:spcPts val="0"/>
              </a:spcBef>
              <a:spcAft>
                <a:spcPts val="0"/>
              </a:spcAft>
              <a:buSzPts val="1600"/>
              <a:buChar char="●"/>
            </a:pPr>
            <a:r>
              <a:rPr lang="en"/>
              <a:t>Released initial version as BSD license </a:t>
            </a:r>
            <a:r>
              <a:rPr lang="en"/>
              <a:t>in January 2009</a:t>
            </a:r>
            <a:endParaRPr/>
          </a:p>
          <a:p>
            <a:pPr indent="-330200" lvl="0" marL="457200" rtl="0" algn="l">
              <a:spcBef>
                <a:spcPts val="0"/>
              </a:spcBef>
              <a:spcAft>
                <a:spcPts val="0"/>
              </a:spcAft>
              <a:buSzPts val="1600"/>
              <a:buChar char="●"/>
            </a:pPr>
            <a:r>
              <a:rPr lang="en"/>
              <a:t>Received significant contributions from open-source community</a:t>
            </a:r>
            <a:endParaRPr/>
          </a:p>
        </p:txBody>
      </p:sp>
      <p:sp>
        <p:nvSpPr>
          <p:cNvPr id="621" name="Google Shape;621;p77"/>
          <p:cNvSpPr txBox="1"/>
          <p:nvPr/>
        </p:nvSpPr>
        <p:spPr>
          <a:xfrm>
            <a:off x="6993846" y="194900"/>
            <a:ext cx="19515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Timeline of Pandas</a:t>
            </a:r>
            <a:endParaRPr sz="1200">
              <a:solidFill>
                <a:srgbClr val="E50042"/>
              </a:solidFill>
              <a:latin typeface="Noto Sans"/>
              <a:ea typeface="Noto Sans"/>
              <a:cs typeface="Noto Sans"/>
              <a:sym typeface="Noto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8"/>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7" name="Google Shape;627;p78"/>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2012 Growth with Book</a:t>
            </a:r>
            <a:endParaRPr/>
          </a:p>
        </p:txBody>
      </p:sp>
      <p:sp>
        <p:nvSpPr>
          <p:cNvPr id="628" name="Google Shape;628;p78"/>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Published the book </a:t>
            </a:r>
            <a:r>
              <a:rPr i="1" lang="en">
                <a:latin typeface="Times New Roman"/>
                <a:ea typeface="Times New Roman"/>
                <a:cs typeface="Times New Roman"/>
                <a:sym typeface="Times New Roman"/>
              </a:rPr>
              <a:t>⌜</a:t>
            </a:r>
            <a:r>
              <a:rPr i="1" lang="en">
                <a:latin typeface="Times New Roman"/>
                <a:ea typeface="Times New Roman"/>
                <a:cs typeface="Times New Roman"/>
                <a:sym typeface="Times New Roman"/>
              </a:rPr>
              <a:t>Python for Data Analysis⌟</a:t>
            </a:r>
            <a:endParaRPr i="1">
              <a:latin typeface="Times New Roman"/>
              <a:ea typeface="Times New Roman"/>
              <a:cs typeface="Times New Roman"/>
              <a:sym typeface="Times New Roman"/>
            </a:endParaRPr>
          </a:p>
          <a:p>
            <a:pPr indent="-330200" lvl="0" marL="457200" rtl="0" algn="l">
              <a:spcBef>
                <a:spcPts val="0"/>
              </a:spcBef>
              <a:spcAft>
                <a:spcPts val="0"/>
              </a:spcAft>
              <a:buSzPts val="1600"/>
              <a:buChar char="●"/>
            </a:pPr>
            <a:r>
              <a:rPr lang="en"/>
              <a:t>Complement to the lack of Pandas documentation</a:t>
            </a:r>
            <a:endParaRPr/>
          </a:p>
          <a:p>
            <a:pPr indent="-330200" lvl="0" marL="457200" rtl="0" algn="l">
              <a:spcBef>
                <a:spcPts val="0"/>
              </a:spcBef>
              <a:spcAft>
                <a:spcPts val="0"/>
              </a:spcAft>
              <a:buSzPts val="1600"/>
              <a:buChar char="●"/>
            </a:pPr>
            <a:r>
              <a:rPr lang="en"/>
              <a:t>Well-written, easy to </a:t>
            </a:r>
            <a:r>
              <a:rPr lang="en"/>
              <a:t>understand with a wealth of practical examples and exercises</a:t>
            </a:r>
            <a:endParaRPr/>
          </a:p>
        </p:txBody>
      </p:sp>
      <p:pic>
        <p:nvPicPr>
          <p:cNvPr id="629" name="Google Shape;629;p78"/>
          <p:cNvPicPr preferRelativeResize="0"/>
          <p:nvPr/>
        </p:nvPicPr>
        <p:blipFill>
          <a:blip r:embed="rId3">
            <a:alphaModFix/>
          </a:blip>
          <a:stretch>
            <a:fillRect/>
          </a:stretch>
        </p:blipFill>
        <p:spPr>
          <a:xfrm>
            <a:off x="5904649" y="2871532"/>
            <a:ext cx="1331601" cy="1747492"/>
          </a:xfrm>
          <a:prstGeom prst="rect">
            <a:avLst/>
          </a:prstGeom>
          <a:noFill/>
          <a:ln>
            <a:noFill/>
          </a:ln>
          <a:effectLst>
            <a:outerShdw blurRad="42863" rotWithShape="0" algn="bl" dir="2100000" dist="28575">
              <a:srgbClr val="B7B7B7"/>
            </a:outerShdw>
          </a:effectLst>
        </p:spPr>
      </p:pic>
      <p:pic>
        <p:nvPicPr>
          <p:cNvPr id="630" name="Google Shape;630;p78"/>
          <p:cNvPicPr preferRelativeResize="0"/>
          <p:nvPr/>
        </p:nvPicPr>
        <p:blipFill>
          <a:blip r:embed="rId4">
            <a:alphaModFix/>
          </a:blip>
          <a:stretch>
            <a:fillRect/>
          </a:stretch>
        </p:blipFill>
        <p:spPr>
          <a:xfrm>
            <a:off x="7424050" y="2871756"/>
            <a:ext cx="1331599" cy="1747021"/>
          </a:xfrm>
          <a:prstGeom prst="rect">
            <a:avLst/>
          </a:prstGeom>
          <a:noFill/>
          <a:ln>
            <a:noFill/>
          </a:ln>
          <a:effectLst>
            <a:outerShdw blurRad="42863" rotWithShape="0" algn="bl" dir="2100000" dist="28575">
              <a:srgbClr val="B7B7B7"/>
            </a:outerShdw>
          </a:effectLst>
        </p:spPr>
      </p:pic>
      <p:pic>
        <p:nvPicPr>
          <p:cNvPr id="631" name="Google Shape;631;p78"/>
          <p:cNvPicPr preferRelativeResize="0"/>
          <p:nvPr/>
        </p:nvPicPr>
        <p:blipFill>
          <a:blip r:embed="rId5">
            <a:alphaModFix/>
          </a:blip>
          <a:stretch>
            <a:fillRect/>
          </a:stretch>
        </p:blipFill>
        <p:spPr>
          <a:xfrm>
            <a:off x="4385225" y="2871750"/>
            <a:ext cx="1331600" cy="1747025"/>
          </a:xfrm>
          <a:prstGeom prst="rect">
            <a:avLst/>
          </a:prstGeom>
          <a:noFill/>
          <a:ln>
            <a:noFill/>
          </a:ln>
          <a:effectLst>
            <a:outerShdw blurRad="42863" rotWithShape="0" algn="bl" dir="2100000" dist="28575">
              <a:srgbClr val="B7B7B7"/>
            </a:outerShdw>
          </a:effectLst>
        </p:spPr>
      </p:pic>
      <p:sp>
        <p:nvSpPr>
          <p:cNvPr id="632" name="Google Shape;632;p78"/>
          <p:cNvSpPr txBox="1"/>
          <p:nvPr/>
        </p:nvSpPr>
        <p:spPr>
          <a:xfrm>
            <a:off x="5050700" y="4877800"/>
            <a:ext cx="3608400" cy="15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434343"/>
                </a:solidFill>
              </a:rPr>
              <a:t>S</a:t>
            </a:r>
            <a:r>
              <a:rPr lang="en" sz="600">
                <a:solidFill>
                  <a:srgbClr val="434343"/>
                </a:solidFill>
              </a:rPr>
              <a:t>ources: www.amazon.com</a:t>
            </a:r>
            <a:endParaRPr sz="600">
              <a:solidFill>
                <a:srgbClr val="434343"/>
              </a:solidFill>
            </a:endParaRPr>
          </a:p>
        </p:txBody>
      </p:sp>
      <p:sp>
        <p:nvSpPr>
          <p:cNvPr id="633" name="Google Shape;633;p78"/>
          <p:cNvSpPr txBox="1"/>
          <p:nvPr/>
        </p:nvSpPr>
        <p:spPr>
          <a:xfrm>
            <a:off x="6993846" y="194900"/>
            <a:ext cx="19515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Timeline of Pandas</a:t>
            </a:r>
            <a:endParaRPr sz="1200">
              <a:solidFill>
                <a:srgbClr val="E50042"/>
              </a:solidFill>
              <a:latin typeface="Noto Sans"/>
              <a:ea typeface="Noto Sans"/>
              <a:cs typeface="Noto Sans"/>
              <a:sym typeface="Noto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9"/>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9" name="Google Shape;639;p79"/>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2013 Integration with Scientific Ecosystem</a:t>
            </a:r>
            <a:endParaRPr/>
          </a:p>
        </p:txBody>
      </p:sp>
      <p:sp>
        <p:nvSpPr>
          <p:cNvPr id="640" name="Google Shape;640;p79"/>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Became a core component of the scientific Python ecosystem with other </a:t>
            </a:r>
            <a:r>
              <a:rPr lang="en"/>
              <a:t>libraries</a:t>
            </a:r>
            <a:r>
              <a:rPr lang="en"/>
              <a:t> such as </a:t>
            </a:r>
            <a:r>
              <a:rPr i="1" lang="en"/>
              <a:t>NumPy</a:t>
            </a:r>
            <a:r>
              <a:rPr lang="en"/>
              <a:t>, </a:t>
            </a:r>
            <a:r>
              <a:rPr i="1" lang="en"/>
              <a:t>SciPy</a:t>
            </a:r>
            <a:r>
              <a:rPr lang="en"/>
              <a:t>, and </a:t>
            </a:r>
            <a:r>
              <a:rPr i="1" lang="en"/>
              <a:t>Matplotlib</a:t>
            </a:r>
            <a:endParaRPr i="1"/>
          </a:p>
          <a:p>
            <a:pPr indent="-330200" lvl="0" marL="457200" rtl="0" algn="l">
              <a:spcBef>
                <a:spcPts val="0"/>
              </a:spcBef>
              <a:spcAft>
                <a:spcPts val="0"/>
              </a:spcAft>
              <a:buSzPts val="1600"/>
              <a:buChar char="●"/>
            </a:pPr>
            <a:r>
              <a:rPr lang="en"/>
              <a:t>Solidified the position with the increased attention on Machine Learning and the library </a:t>
            </a:r>
            <a:r>
              <a:rPr i="1" lang="en"/>
              <a:t>Scikit-learn</a:t>
            </a:r>
            <a:endParaRPr i="1"/>
          </a:p>
        </p:txBody>
      </p:sp>
      <p:sp>
        <p:nvSpPr>
          <p:cNvPr id="641" name="Google Shape;641;p79"/>
          <p:cNvSpPr txBox="1"/>
          <p:nvPr/>
        </p:nvSpPr>
        <p:spPr>
          <a:xfrm>
            <a:off x="6993846" y="194900"/>
            <a:ext cx="19515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Timeline of Pandas</a:t>
            </a:r>
            <a:endParaRPr sz="1200">
              <a:solidFill>
                <a:srgbClr val="E50042"/>
              </a:solidFill>
              <a:latin typeface="Noto Sans"/>
              <a:ea typeface="Noto Sans"/>
              <a:cs typeface="Noto Sans"/>
              <a:sym typeface="Noto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0"/>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7" name="Google Shape;647;p80"/>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2014 Wes Mckinney Disappear</a:t>
            </a:r>
            <a:endParaRPr/>
          </a:p>
        </p:txBody>
      </p:sp>
      <p:sp>
        <p:nvSpPr>
          <p:cNvPr id="648" name="Google Shape;648;p80"/>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2017, Blog </a:t>
            </a:r>
            <a:r>
              <a:rPr lang="en">
                <a:solidFill>
                  <a:srgbClr val="F8F8F8"/>
                </a:solidFill>
                <a:uFill>
                  <a:noFill/>
                </a:uFill>
                <a:hlinkClick r:id="rId3">
                  <a:extLst>
                    <a:ext uri="{A12FA001-AC4F-418D-AE19-62706E023703}">
                      <ahyp:hlinkClr val="tx"/>
                    </a:ext>
                  </a:extLst>
                </a:hlinkClick>
              </a:rPr>
              <a:t>“</a:t>
            </a:r>
            <a:r>
              <a:rPr i="1" lang="en" u="sng">
                <a:solidFill>
                  <a:srgbClr val="D8255A"/>
                </a:solidFill>
                <a:hlinkClick r:id="rId4">
                  <a:extLst>
                    <a:ext uri="{A12FA001-AC4F-418D-AE19-62706E023703}">
                      <ahyp:hlinkClr val="tx"/>
                    </a:ext>
                  </a:extLst>
                </a:hlinkClick>
              </a:rPr>
              <a:t>10 Things I Hate About pandas</a:t>
            </a:r>
            <a:r>
              <a:rPr lang="en">
                <a:solidFill>
                  <a:srgbClr val="F8F8F8"/>
                </a:solidFill>
                <a:uFill>
                  <a:noFill/>
                </a:uFill>
                <a:hlinkClick r:id="rId5">
                  <a:extLst>
                    <a:ext uri="{A12FA001-AC4F-418D-AE19-62706E023703}">
                      <ahyp:hlinkClr val="tx"/>
                    </a:ext>
                  </a:extLst>
                </a:hlinkClick>
              </a:rPr>
              <a:t>”</a:t>
            </a:r>
            <a:endParaRPr>
              <a:solidFill>
                <a:srgbClr val="F8F8F8"/>
              </a:solidFill>
            </a:endParaRPr>
          </a:p>
          <a:p>
            <a:pPr indent="-330200" lvl="0" marL="457200" rtl="0" algn="l">
              <a:spcBef>
                <a:spcPts val="0"/>
              </a:spcBef>
              <a:spcAft>
                <a:spcPts val="0"/>
              </a:spcAft>
              <a:buSzPts val="1600"/>
              <a:buChar char="●"/>
            </a:pPr>
            <a:r>
              <a:rPr lang="en"/>
              <a:t>2016, GitHub repo. </a:t>
            </a:r>
            <a:r>
              <a:rPr i="1" lang="en" u="sng">
                <a:solidFill>
                  <a:srgbClr val="D8255A"/>
                </a:solidFill>
                <a:hlinkClick r:id="rId6">
                  <a:extLst>
                    <a:ext uri="{A12FA001-AC4F-418D-AE19-62706E023703}">
                      <ahyp:hlinkClr val="tx"/>
                    </a:ext>
                  </a:extLst>
                </a:hlinkClick>
              </a:rPr>
              <a:t>Pandas2</a:t>
            </a:r>
            <a:endParaRPr>
              <a:solidFill>
                <a:srgbClr val="D8255A"/>
              </a:solidFill>
            </a:endParaRPr>
          </a:p>
          <a:p>
            <a:pPr indent="-330200" lvl="0" marL="457200" rtl="0" algn="l">
              <a:spcBef>
                <a:spcPts val="0"/>
              </a:spcBef>
              <a:spcAft>
                <a:spcPts val="0"/>
              </a:spcAft>
              <a:buSzPts val="1600"/>
              <a:buChar char="●"/>
            </a:pPr>
            <a:r>
              <a:rPr lang="en"/>
              <a:t>2015, Blog “</a:t>
            </a:r>
            <a:r>
              <a:rPr i="1" lang="en" u="sng">
                <a:solidFill>
                  <a:srgbClr val="D8255A"/>
                </a:solidFill>
                <a:hlinkClick r:id="rId7">
                  <a:extLst>
                    <a:ext uri="{A12FA001-AC4F-418D-AE19-62706E023703}">
                      <ahyp:hlinkClr val="tx"/>
                    </a:ext>
                  </a:extLst>
                </a:hlinkClick>
              </a:rPr>
              <a:t>Joining Forces for an </a:t>
            </a:r>
            <a:br>
              <a:rPr i="1" lang="en" u="sng">
                <a:solidFill>
                  <a:srgbClr val="D8255A"/>
                </a:solidFill>
                <a:hlinkClick r:id="rId8">
                  <a:extLst>
                    <a:ext uri="{A12FA001-AC4F-418D-AE19-62706E023703}">
                      <ahyp:hlinkClr val="tx"/>
                    </a:ext>
                  </a:extLst>
                </a:hlinkClick>
              </a:rPr>
            </a:br>
            <a:r>
              <a:rPr i="1" lang="en" u="sng">
                <a:solidFill>
                  <a:srgbClr val="D8255A"/>
                </a:solidFill>
                <a:hlinkClick r:id="rId9">
                  <a:extLst>
                    <a:ext uri="{A12FA001-AC4F-418D-AE19-62706E023703}">
                      <ahyp:hlinkClr val="tx"/>
                    </a:ext>
                  </a:extLst>
                </a:hlinkClick>
              </a:rPr>
              <a:t>Arrow-Native Future</a:t>
            </a:r>
            <a:r>
              <a:rPr lang="en"/>
              <a:t>”</a:t>
            </a:r>
            <a:endParaRPr/>
          </a:p>
        </p:txBody>
      </p:sp>
      <p:pic>
        <p:nvPicPr>
          <p:cNvPr id="649" name="Google Shape;649;p80"/>
          <p:cNvPicPr preferRelativeResize="0"/>
          <p:nvPr/>
        </p:nvPicPr>
        <p:blipFill>
          <a:blip r:embed="rId10">
            <a:alphaModFix/>
          </a:blip>
          <a:stretch>
            <a:fillRect/>
          </a:stretch>
        </p:blipFill>
        <p:spPr>
          <a:xfrm>
            <a:off x="6023525" y="825125"/>
            <a:ext cx="2951625" cy="3887101"/>
          </a:xfrm>
          <a:prstGeom prst="rect">
            <a:avLst/>
          </a:prstGeom>
          <a:noFill/>
          <a:ln>
            <a:noFill/>
          </a:ln>
        </p:spPr>
      </p:pic>
      <p:sp>
        <p:nvSpPr>
          <p:cNvPr id="650" name="Google Shape;650;p80"/>
          <p:cNvSpPr/>
          <p:nvPr/>
        </p:nvSpPr>
        <p:spPr>
          <a:xfrm>
            <a:off x="7522300" y="1956700"/>
            <a:ext cx="1452900" cy="944100"/>
          </a:xfrm>
          <a:prstGeom prst="rect">
            <a:avLst/>
          </a:prstGeom>
          <a:noFill/>
          <a:ln cap="flat" cmpd="sng" w="38100">
            <a:solidFill>
              <a:srgbClr val="D825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80"/>
          <p:cNvSpPr txBox="1"/>
          <p:nvPr/>
        </p:nvSpPr>
        <p:spPr>
          <a:xfrm>
            <a:off x="5050700" y="4877800"/>
            <a:ext cx="3608400" cy="15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434343"/>
                </a:solidFill>
              </a:rPr>
              <a:t>S</a:t>
            </a:r>
            <a:r>
              <a:rPr lang="en" sz="600">
                <a:solidFill>
                  <a:srgbClr val="434343"/>
                </a:solidFill>
              </a:rPr>
              <a:t>ources: </a:t>
            </a:r>
            <a:r>
              <a:rPr lang="en" sz="600">
                <a:solidFill>
                  <a:srgbClr val="434343"/>
                </a:solidFill>
              </a:rPr>
              <a:t>https://github.com/pandas-dev/pandas/graphs/contributors</a:t>
            </a:r>
            <a:endParaRPr sz="600">
              <a:solidFill>
                <a:srgbClr val="434343"/>
              </a:solidFill>
            </a:endParaRPr>
          </a:p>
        </p:txBody>
      </p:sp>
      <p:sp>
        <p:nvSpPr>
          <p:cNvPr id="652" name="Google Shape;652;p80"/>
          <p:cNvSpPr txBox="1"/>
          <p:nvPr/>
        </p:nvSpPr>
        <p:spPr>
          <a:xfrm>
            <a:off x="6993846" y="194900"/>
            <a:ext cx="19515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Timeline of Pandas</a:t>
            </a:r>
            <a:endParaRPr sz="1200">
              <a:solidFill>
                <a:srgbClr val="E50042"/>
              </a:solidFill>
              <a:latin typeface="Noto Sans"/>
              <a:ea typeface="Noto Sans"/>
              <a:cs typeface="Noto Sans"/>
              <a:sym typeface="Noto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81"/>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2019 PyCon KR 2019: Session speaking</a:t>
            </a:r>
            <a:endParaRPr/>
          </a:p>
        </p:txBody>
      </p:sp>
      <p:sp>
        <p:nvSpPr>
          <p:cNvPr id="658" name="Google Shape;658;p81"/>
          <p:cNvSpPr txBox="1"/>
          <p:nvPr>
            <p:ph idx="4294967295" type="sldNum"/>
          </p:nvPr>
        </p:nvSpPr>
        <p:spPr>
          <a:xfrm>
            <a:off x="8548325" y="4893687"/>
            <a:ext cx="548700" cy="15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9" name="Google Shape;659;p81"/>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Propose three strategies to use Pandas more memory-efficient and performance-enhancing ways</a:t>
            </a:r>
            <a:endParaRPr/>
          </a:p>
        </p:txBody>
      </p:sp>
      <p:pic>
        <p:nvPicPr>
          <p:cNvPr id="660" name="Google Shape;660;p81"/>
          <p:cNvPicPr preferRelativeResize="0"/>
          <p:nvPr/>
        </p:nvPicPr>
        <p:blipFill>
          <a:blip r:embed="rId3">
            <a:alphaModFix/>
          </a:blip>
          <a:stretch>
            <a:fillRect/>
          </a:stretch>
        </p:blipFill>
        <p:spPr>
          <a:xfrm>
            <a:off x="4821400" y="2320200"/>
            <a:ext cx="3727048" cy="2096476"/>
          </a:xfrm>
          <a:prstGeom prst="rect">
            <a:avLst/>
          </a:prstGeom>
          <a:noFill/>
          <a:ln>
            <a:noFill/>
          </a:ln>
          <a:effectLst>
            <a:outerShdw blurRad="57150" rotWithShape="0" algn="bl" dir="5400000" dist="19050">
              <a:srgbClr val="000000">
                <a:alpha val="50000"/>
              </a:srgbClr>
            </a:outerShdw>
          </a:effectLst>
        </p:spPr>
      </p:pic>
      <p:pic>
        <p:nvPicPr>
          <p:cNvPr id="661" name="Google Shape;661;p81"/>
          <p:cNvPicPr preferRelativeResize="0"/>
          <p:nvPr/>
        </p:nvPicPr>
        <p:blipFill>
          <a:blip r:embed="rId4">
            <a:alphaModFix/>
          </a:blip>
          <a:stretch>
            <a:fillRect/>
          </a:stretch>
        </p:blipFill>
        <p:spPr>
          <a:xfrm>
            <a:off x="718700" y="2320201"/>
            <a:ext cx="3727073" cy="2096476"/>
          </a:xfrm>
          <a:prstGeom prst="rect">
            <a:avLst/>
          </a:prstGeom>
          <a:noFill/>
          <a:ln>
            <a:noFill/>
          </a:ln>
          <a:effectLst>
            <a:outerShdw blurRad="57150" rotWithShape="0" algn="bl" dir="5400000" dist="19050">
              <a:srgbClr val="000000">
                <a:alpha val="50000"/>
              </a:srgbClr>
            </a:outerShdw>
          </a:effectLst>
        </p:spPr>
      </p:pic>
      <p:sp>
        <p:nvSpPr>
          <p:cNvPr id="662" name="Google Shape;662;p81"/>
          <p:cNvSpPr txBox="1"/>
          <p:nvPr/>
        </p:nvSpPr>
        <p:spPr>
          <a:xfrm>
            <a:off x="6993846" y="194900"/>
            <a:ext cx="19515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Timeline of Pandas</a:t>
            </a:r>
            <a:endParaRPr sz="1200">
              <a:solidFill>
                <a:srgbClr val="E50042"/>
              </a:solidFill>
              <a:latin typeface="Noto Sans"/>
              <a:ea typeface="Noto Sans"/>
              <a:cs typeface="Noto Sans"/>
              <a:sym typeface="Noto Sans"/>
            </a:endParaRPr>
          </a:p>
        </p:txBody>
      </p:sp>
      <p:sp>
        <p:nvSpPr>
          <p:cNvPr id="663" name="Google Shape;663;p81"/>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2"/>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9" name="Google Shape;669;p82"/>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2020 Pandas 1.0 Release</a:t>
            </a:r>
            <a:endParaRPr/>
          </a:p>
        </p:txBody>
      </p:sp>
      <p:sp>
        <p:nvSpPr>
          <p:cNvPr id="670" name="Google Shape;670;p82"/>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I remember it was a version deployment with a lot of symbolism</a:t>
            </a:r>
            <a:endParaRPr/>
          </a:p>
          <a:p>
            <a:pPr indent="-330200" lvl="0" marL="457200" rtl="0" algn="l">
              <a:spcBef>
                <a:spcPts val="0"/>
              </a:spcBef>
              <a:spcAft>
                <a:spcPts val="0"/>
              </a:spcAft>
              <a:buSzPts val="1600"/>
              <a:buChar char="●"/>
            </a:pPr>
            <a:r>
              <a:rPr lang="en"/>
              <a:t>Became influential in the data science field and important to data processing/analysis tools</a:t>
            </a:r>
            <a:endParaRPr/>
          </a:p>
          <a:p>
            <a:pPr indent="-330200" lvl="0" marL="457200" rtl="0" algn="l">
              <a:spcBef>
                <a:spcPts val="0"/>
              </a:spcBef>
              <a:spcAft>
                <a:spcPts val="0"/>
              </a:spcAft>
              <a:buSzPts val="1600"/>
              <a:buChar char="●"/>
            </a:pPr>
            <a:r>
              <a:rPr lang="en"/>
              <a:t>Widely used in both academia and industry</a:t>
            </a:r>
            <a:endParaRPr/>
          </a:p>
        </p:txBody>
      </p:sp>
      <p:sp>
        <p:nvSpPr>
          <p:cNvPr id="671" name="Google Shape;671;p82"/>
          <p:cNvSpPr txBox="1"/>
          <p:nvPr/>
        </p:nvSpPr>
        <p:spPr>
          <a:xfrm>
            <a:off x="6993846" y="194900"/>
            <a:ext cx="19515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Timeline of Pandas</a:t>
            </a:r>
            <a:endParaRPr sz="1200">
              <a:solidFill>
                <a:srgbClr val="E50042"/>
              </a:solidFill>
              <a:latin typeface="Noto Sans"/>
              <a:ea typeface="Noto Sans"/>
              <a:cs typeface="Noto Sans"/>
              <a:sym typeface="Noto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3"/>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7" name="Google Shape;677;p83"/>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2023 Pandas 2.0 Release</a:t>
            </a:r>
            <a:endParaRPr/>
          </a:p>
        </p:txBody>
      </p:sp>
      <p:sp>
        <p:nvSpPr>
          <p:cNvPr id="678" name="Google Shape;678;p83"/>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Unlike Pandas 1.0, added a lot of performance and functionalities improvement without hurting user experience</a:t>
            </a:r>
            <a:endParaRPr/>
          </a:p>
          <a:p>
            <a:pPr indent="-330200" lvl="0" marL="457200" rtl="0" algn="l">
              <a:spcBef>
                <a:spcPts val="0"/>
              </a:spcBef>
              <a:spcAft>
                <a:spcPts val="0"/>
              </a:spcAft>
              <a:buSzPts val="1600"/>
              <a:buChar char="●"/>
            </a:pPr>
            <a:r>
              <a:rPr lang="en"/>
              <a:t>Increased integration with Apache Arrow in many features and areas since first integration with Pandas 1.5</a:t>
            </a:r>
            <a:endParaRPr/>
          </a:p>
        </p:txBody>
      </p:sp>
      <p:sp>
        <p:nvSpPr>
          <p:cNvPr id="679" name="Google Shape;679;p83"/>
          <p:cNvSpPr txBox="1"/>
          <p:nvPr/>
        </p:nvSpPr>
        <p:spPr>
          <a:xfrm>
            <a:off x="6993846" y="194900"/>
            <a:ext cx="19515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Timeline of Pandas</a:t>
            </a:r>
            <a:endParaRPr sz="1200">
              <a:solidFill>
                <a:srgbClr val="E50042"/>
              </a:solidFill>
              <a:latin typeface="Noto Sans"/>
              <a:ea typeface="Noto Sans"/>
              <a:cs typeface="Noto Sans"/>
              <a:sym typeface="Noto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84"/>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5" name="Google Shape;685;p84"/>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What’s New in Pandas 2.0 &amp; Features</a:t>
            </a:r>
            <a:endParaRPr/>
          </a:p>
        </p:txBody>
      </p:sp>
      <p:sp>
        <p:nvSpPr>
          <p:cNvPr id="686" name="Google Shape;686;p84"/>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a:t>Enhanced Performance and Memory Efficiency</a:t>
            </a:r>
            <a:endParaRPr/>
          </a:p>
          <a:p>
            <a:pPr indent="-330200" lvl="0" marL="457200" rtl="0" algn="l">
              <a:spcBef>
                <a:spcPts val="0"/>
              </a:spcBef>
              <a:spcAft>
                <a:spcPts val="0"/>
              </a:spcAft>
              <a:buSzPts val="1600"/>
              <a:buAutoNum type="arabicPeriod"/>
            </a:pPr>
            <a:r>
              <a:rPr lang="en"/>
              <a:t>Improved Support for Time-Series Data</a:t>
            </a:r>
            <a:endParaRPr/>
          </a:p>
          <a:p>
            <a:pPr indent="-330200" lvl="0" marL="457200" rtl="0" algn="l">
              <a:spcBef>
                <a:spcPts val="0"/>
              </a:spcBef>
              <a:spcAft>
                <a:spcPts val="0"/>
              </a:spcAft>
              <a:buSzPts val="1600"/>
              <a:buAutoNum type="arabicPeriod"/>
            </a:pPr>
            <a:r>
              <a:rPr lang="en"/>
              <a:t>Introduction to Nullable Data Types </a:t>
            </a:r>
            <a:r>
              <a:rPr lang="en" sz="1200"/>
              <a:t>(ref. </a:t>
            </a:r>
            <a:r>
              <a:rPr i="1" lang="en" sz="1200"/>
              <a:t>upcasting</a:t>
            </a:r>
            <a:r>
              <a:rPr lang="en" sz="1200"/>
              <a:t> issue)</a:t>
            </a:r>
            <a:endParaRPr sz="1200"/>
          </a:p>
          <a:p>
            <a:pPr indent="-330200" lvl="0" marL="457200" rtl="0" algn="l">
              <a:spcBef>
                <a:spcPts val="0"/>
              </a:spcBef>
              <a:spcAft>
                <a:spcPts val="0"/>
              </a:spcAft>
              <a:buClr>
                <a:srgbClr val="EA1655"/>
              </a:buClr>
              <a:buSzPts val="1600"/>
              <a:buFont typeface="Noto Sans"/>
              <a:buAutoNum type="arabicPeriod"/>
            </a:pPr>
            <a:r>
              <a:rPr b="1" lang="en">
                <a:solidFill>
                  <a:srgbClr val="EA1655"/>
                </a:solidFill>
                <a:latin typeface="Noto Sans"/>
                <a:ea typeface="Noto Sans"/>
                <a:cs typeface="Noto Sans"/>
                <a:sym typeface="Noto Sans"/>
              </a:rPr>
              <a:t>CoW Improvements</a:t>
            </a:r>
            <a:endParaRPr b="1">
              <a:solidFill>
                <a:srgbClr val="EA1655"/>
              </a:solidFill>
              <a:latin typeface="Noto Sans"/>
              <a:ea typeface="Noto Sans"/>
              <a:cs typeface="Noto Sans"/>
              <a:sym typeface="Noto Sans"/>
            </a:endParaRPr>
          </a:p>
          <a:p>
            <a:pPr indent="-330200" lvl="0" marL="457200" rtl="0" algn="l">
              <a:spcBef>
                <a:spcPts val="0"/>
              </a:spcBef>
              <a:spcAft>
                <a:spcPts val="0"/>
              </a:spcAft>
              <a:buClr>
                <a:srgbClr val="EA1655"/>
              </a:buClr>
              <a:buSzPts val="1600"/>
              <a:buFont typeface="Noto Sans"/>
              <a:buAutoNum type="arabicPeriod"/>
            </a:pPr>
            <a:r>
              <a:rPr b="1" lang="en">
                <a:solidFill>
                  <a:srgbClr val="EA1655"/>
                </a:solidFill>
                <a:latin typeface="Noto Sans"/>
                <a:ea typeface="Noto Sans"/>
                <a:cs typeface="Noto Sans"/>
                <a:sym typeface="Noto Sans"/>
              </a:rPr>
              <a:t>Apache Arrow Integration</a:t>
            </a:r>
            <a:endParaRPr b="1">
              <a:solidFill>
                <a:srgbClr val="EA1655"/>
              </a:solidFill>
              <a:latin typeface="Noto Sans"/>
              <a:ea typeface="Noto Sans"/>
              <a:cs typeface="Noto Sans"/>
              <a:sym typeface="Noto Sans"/>
            </a:endParaRPr>
          </a:p>
        </p:txBody>
      </p:sp>
      <p:sp>
        <p:nvSpPr>
          <p:cNvPr id="687" name="Google Shape;687;p84"/>
          <p:cNvSpPr txBox="1"/>
          <p:nvPr/>
        </p:nvSpPr>
        <p:spPr>
          <a:xfrm>
            <a:off x="6722151" y="194900"/>
            <a:ext cx="22233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What’s New in Pandas 2.0</a:t>
            </a:r>
            <a:endParaRPr sz="1200">
              <a:solidFill>
                <a:srgbClr val="E50042"/>
              </a:solidFill>
              <a:latin typeface="Noto Sans"/>
              <a:ea typeface="Noto Sans"/>
              <a:cs typeface="Noto Sans"/>
              <a:sym typeface="No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3"/>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 name="Google Shape;110;p13"/>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Framework? Just use raw Python conde…</a:t>
            </a:r>
            <a:endParaRPr/>
          </a:p>
        </p:txBody>
      </p:sp>
      <p:sp>
        <p:nvSpPr>
          <p:cNvPr id="111" name="Google Shape;111;p13"/>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Common anti-abstraction claims</a:t>
            </a:r>
            <a:endParaRPr/>
          </a:p>
          <a:p>
            <a:pPr indent="-304800" lvl="1" marL="914400" rtl="0" algn="l">
              <a:spcBef>
                <a:spcPts val="0"/>
              </a:spcBef>
              <a:spcAft>
                <a:spcPts val="0"/>
              </a:spcAft>
              <a:buSzPts val="1200"/>
              <a:buChar char="○"/>
            </a:pPr>
            <a:r>
              <a:rPr lang="en"/>
              <a:t>“Why use LangGraph? Just write a few lines of Python on top of the LLM API.”</a:t>
            </a:r>
            <a:endParaRPr/>
          </a:p>
          <a:p>
            <a:pPr indent="-304800" lvl="1" marL="914400" rtl="0" algn="l">
              <a:spcBef>
                <a:spcPts val="1000"/>
              </a:spcBef>
              <a:spcAft>
                <a:spcPts val="0"/>
              </a:spcAft>
              <a:buSzPts val="1200"/>
              <a:buChar char="○"/>
            </a:pPr>
            <a:r>
              <a:rPr lang="en"/>
              <a:t>“More abstraction → less control”</a:t>
            </a:r>
            <a:endParaRPr/>
          </a:p>
          <a:p>
            <a:pPr indent="-304800" lvl="1" marL="914400" rtl="0" algn="l">
              <a:spcBef>
                <a:spcPts val="1000"/>
              </a:spcBef>
              <a:spcAft>
                <a:spcPts val="0"/>
              </a:spcAft>
              <a:buSzPts val="1200"/>
              <a:buChar char="○"/>
            </a:pPr>
            <a:r>
              <a:rPr lang="en"/>
              <a:t>“We’ll get locked into the framework”</a:t>
            </a:r>
            <a:endParaRPr/>
          </a:p>
          <a:p>
            <a:pPr indent="-330200" lvl="0" marL="457200" rtl="0" algn="l">
              <a:spcBef>
                <a:spcPts val="1000"/>
              </a:spcBef>
              <a:spcAft>
                <a:spcPts val="0"/>
              </a:spcAft>
              <a:buSzPts val="1600"/>
              <a:buChar char="●"/>
            </a:pPr>
            <a:r>
              <a:rPr lang="en"/>
              <a:t>These concerns are reasonable</a:t>
            </a:r>
            <a:endParaRPr/>
          </a:p>
          <a:p>
            <a:pPr indent="-330200" lvl="0" marL="457200" rtl="0" algn="l">
              <a:spcBef>
                <a:spcPts val="0"/>
              </a:spcBef>
              <a:spcAft>
                <a:spcPts val="0"/>
              </a:spcAft>
              <a:buSzPts val="1600"/>
              <a:buChar char="●"/>
            </a:pPr>
            <a:r>
              <a:rPr lang="en"/>
              <a:t>Let’s apply the same logic somewhere else…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85"/>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3" name="Google Shape;693;p85"/>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CoW Improvement</a:t>
            </a:r>
            <a:endParaRPr/>
          </a:p>
        </p:txBody>
      </p:sp>
      <p:sp>
        <p:nvSpPr>
          <p:cNvPr id="694" name="Google Shape;694;p85"/>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Resource management </a:t>
            </a:r>
            <a:r>
              <a:rPr lang="en"/>
              <a:t>technique</a:t>
            </a:r>
            <a:r>
              <a:rPr lang="en"/>
              <a:t> that shares resources but creates new resources only when a copy has been modified, without the need to create new resources</a:t>
            </a:r>
            <a:endParaRPr/>
          </a:p>
          <a:p>
            <a:pPr indent="-330200" lvl="0" marL="457200" rtl="0" algn="l">
              <a:spcBef>
                <a:spcPts val="0"/>
              </a:spcBef>
              <a:spcAft>
                <a:spcPts val="0"/>
              </a:spcAft>
              <a:buSzPts val="1600"/>
              <a:buChar char="●"/>
            </a:pPr>
            <a:r>
              <a:rPr lang="en"/>
              <a:t>In a single-thread, </a:t>
            </a:r>
            <a:r>
              <a:rPr i="1" lang="en"/>
              <a:t>Copy &amp; Write</a:t>
            </a:r>
            <a:r>
              <a:rPr lang="en"/>
              <a:t> are performed </a:t>
            </a:r>
            <a:r>
              <a:rPr lang="en" u="sng"/>
              <a:t>separately</a:t>
            </a:r>
            <a:endParaRPr u="sng"/>
          </a:p>
          <a:p>
            <a:pPr indent="-330200" lvl="0" marL="457200" rtl="0" algn="l">
              <a:spcBef>
                <a:spcPts val="0"/>
              </a:spcBef>
              <a:spcAft>
                <a:spcPts val="0"/>
              </a:spcAft>
              <a:buSzPts val="1600"/>
              <a:buChar char="●"/>
            </a:pPr>
            <a:r>
              <a:rPr lang="en"/>
              <a:t>In a multi-threaded, </a:t>
            </a:r>
            <a:r>
              <a:rPr i="1" lang="en"/>
              <a:t>Copy &amp; Write</a:t>
            </a:r>
            <a:r>
              <a:rPr lang="en"/>
              <a:t> are performed </a:t>
            </a:r>
            <a:r>
              <a:rPr lang="en" u="sng"/>
              <a:t>simultaneously</a:t>
            </a:r>
            <a:endParaRPr u="sng"/>
          </a:p>
          <a:p>
            <a:pPr indent="-330200" lvl="0" marL="457200" rtl="0" algn="l">
              <a:spcBef>
                <a:spcPts val="0"/>
              </a:spcBef>
              <a:spcAft>
                <a:spcPts val="0"/>
              </a:spcAft>
              <a:buSzPts val="1600"/>
              <a:buChar char="●"/>
            </a:pPr>
            <a:r>
              <a:rPr lang="en"/>
              <a:t>Example: Storing snapshots of data</a:t>
            </a:r>
            <a:endParaRPr/>
          </a:p>
        </p:txBody>
      </p:sp>
      <p:sp>
        <p:nvSpPr>
          <p:cNvPr id="695" name="Google Shape;695;p85"/>
          <p:cNvSpPr txBox="1"/>
          <p:nvPr/>
        </p:nvSpPr>
        <p:spPr>
          <a:xfrm>
            <a:off x="6722151" y="194900"/>
            <a:ext cx="22233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What’s New in Pandas 2.0</a:t>
            </a:r>
            <a:endParaRPr sz="1200">
              <a:solidFill>
                <a:srgbClr val="E50042"/>
              </a:solidFill>
              <a:latin typeface="Noto Sans"/>
              <a:ea typeface="Noto Sans"/>
              <a:cs typeface="Noto Sans"/>
              <a:sym typeface="Noto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6"/>
          <p:cNvSpPr/>
          <p:nvPr/>
        </p:nvSpPr>
        <p:spPr>
          <a:xfrm>
            <a:off x="5754950" y="1957575"/>
            <a:ext cx="1250400" cy="2138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86"/>
          <p:cNvSpPr/>
          <p:nvPr/>
        </p:nvSpPr>
        <p:spPr>
          <a:xfrm>
            <a:off x="5754950" y="2766125"/>
            <a:ext cx="1250400" cy="786900"/>
          </a:xfrm>
          <a:prstGeom prst="rect">
            <a:avLst/>
          </a:prstGeom>
          <a:solidFill>
            <a:srgbClr val="66666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86"/>
          <p:cNvSpPr/>
          <p:nvPr/>
        </p:nvSpPr>
        <p:spPr>
          <a:xfrm>
            <a:off x="2138650" y="1957600"/>
            <a:ext cx="1250400" cy="2138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86"/>
          <p:cNvSpPr/>
          <p:nvPr/>
        </p:nvSpPr>
        <p:spPr>
          <a:xfrm>
            <a:off x="2138650" y="2505225"/>
            <a:ext cx="1250400" cy="786900"/>
          </a:xfrm>
          <a:prstGeom prst="rect">
            <a:avLst/>
          </a:prstGeom>
          <a:solidFill>
            <a:srgbClr val="66666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86"/>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5" name="Google Shape;705;p86"/>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Copy-on-Write</a:t>
            </a:r>
            <a:endParaRPr/>
          </a:p>
        </p:txBody>
      </p:sp>
      <p:sp>
        <p:nvSpPr>
          <p:cNvPr id="706" name="Google Shape;706;p86"/>
          <p:cNvSpPr/>
          <p:nvPr/>
        </p:nvSpPr>
        <p:spPr>
          <a:xfrm>
            <a:off x="4103100" y="1957600"/>
            <a:ext cx="937800" cy="2138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7" name="Google Shape;707;p86"/>
          <p:cNvCxnSpPr/>
          <p:nvPr/>
        </p:nvCxnSpPr>
        <p:spPr>
          <a:xfrm>
            <a:off x="2138650" y="2505225"/>
            <a:ext cx="1250400" cy="0"/>
          </a:xfrm>
          <a:prstGeom prst="straightConnector1">
            <a:avLst/>
          </a:prstGeom>
          <a:noFill/>
          <a:ln cap="flat" cmpd="sng" w="9525">
            <a:solidFill>
              <a:schemeClr val="lt1"/>
            </a:solidFill>
            <a:prstDash val="solid"/>
            <a:round/>
            <a:headEnd len="med" w="med" type="none"/>
            <a:tailEnd len="med" w="med" type="none"/>
          </a:ln>
        </p:spPr>
      </p:cxnSp>
      <p:cxnSp>
        <p:nvCxnSpPr>
          <p:cNvPr id="708" name="Google Shape;708;p86"/>
          <p:cNvCxnSpPr/>
          <p:nvPr/>
        </p:nvCxnSpPr>
        <p:spPr>
          <a:xfrm>
            <a:off x="2138650" y="2770433"/>
            <a:ext cx="1250400" cy="0"/>
          </a:xfrm>
          <a:prstGeom prst="straightConnector1">
            <a:avLst/>
          </a:prstGeom>
          <a:noFill/>
          <a:ln cap="flat" cmpd="sng" w="9525">
            <a:solidFill>
              <a:schemeClr val="lt1"/>
            </a:solidFill>
            <a:prstDash val="solid"/>
            <a:round/>
            <a:headEnd len="med" w="med" type="none"/>
            <a:tailEnd len="med" w="med" type="none"/>
          </a:ln>
        </p:spPr>
      </p:cxnSp>
      <p:cxnSp>
        <p:nvCxnSpPr>
          <p:cNvPr id="709" name="Google Shape;709;p86"/>
          <p:cNvCxnSpPr/>
          <p:nvPr/>
        </p:nvCxnSpPr>
        <p:spPr>
          <a:xfrm>
            <a:off x="2138650" y="3035642"/>
            <a:ext cx="1250400" cy="0"/>
          </a:xfrm>
          <a:prstGeom prst="straightConnector1">
            <a:avLst/>
          </a:prstGeom>
          <a:noFill/>
          <a:ln cap="flat" cmpd="sng" w="9525">
            <a:solidFill>
              <a:schemeClr val="lt1"/>
            </a:solidFill>
            <a:prstDash val="solid"/>
            <a:round/>
            <a:headEnd len="med" w="med" type="none"/>
            <a:tailEnd len="med" w="med" type="none"/>
          </a:ln>
        </p:spPr>
      </p:cxnSp>
      <p:cxnSp>
        <p:nvCxnSpPr>
          <p:cNvPr id="710" name="Google Shape;710;p86"/>
          <p:cNvCxnSpPr/>
          <p:nvPr/>
        </p:nvCxnSpPr>
        <p:spPr>
          <a:xfrm>
            <a:off x="2138650" y="3300850"/>
            <a:ext cx="1250400" cy="0"/>
          </a:xfrm>
          <a:prstGeom prst="straightConnector1">
            <a:avLst/>
          </a:prstGeom>
          <a:noFill/>
          <a:ln cap="flat" cmpd="sng" w="9525">
            <a:solidFill>
              <a:schemeClr val="lt1"/>
            </a:solidFill>
            <a:prstDash val="solid"/>
            <a:round/>
            <a:headEnd len="med" w="med" type="none"/>
            <a:tailEnd len="med" w="med" type="none"/>
          </a:ln>
        </p:spPr>
      </p:cxnSp>
      <p:cxnSp>
        <p:nvCxnSpPr>
          <p:cNvPr id="711" name="Google Shape;711;p86"/>
          <p:cNvCxnSpPr/>
          <p:nvPr/>
        </p:nvCxnSpPr>
        <p:spPr>
          <a:xfrm>
            <a:off x="5754950" y="2761738"/>
            <a:ext cx="1250400" cy="0"/>
          </a:xfrm>
          <a:prstGeom prst="straightConnector1">
            <a:avLst/>
          </a:prstGeom>
          <a:noFill/>
          <a:ln cap="flat" cmpd="sng" w="9525">
            <a:solidFill>
              <a:schemeClr val="lt1"/>
            </a:solidFill>
            <a:prstDash val="solid"/>
            <a:round/>
            <a:headEnd len="med" w="med" type="none"/>
            <a:tailEnd len="med" w="med" type="none"/>
          </a:ln>
        </p:spPr>
      </p:cxnSp>
      <p:cxnSp>
        <p:nvCxnSpPr>
          <p:cNvPr id="712" name="Google Shape;712;p86"/>
          <p:cNvCxnSpPr/>
          <p:nvPr/>
        </p:nvCxnSpPr>
        <p:spPr>
          <a:xfrm>
            <a:off x="5754950" y="3026946"/>
            <a:ext cx="1250400" cy="0"/>
          </a:xfrm>
          <a:prstGeom prst="straightConnector1">
            <a:avLst/>
          </a:prstGeom>
          <a:noFill/>
          <a:ln cap="flat" cmpd="sng" w="9525">
            <a:solidFill>
              <a:schemeClr val="lt1"/>
            </a:solidFill>
            <a:prstDash val="solid"/>
            <a:round/>
            <a:headEnd len="med" w="med" type="none"/>
            <a:tailEnd len="med" w="med" type="none"/>
          </a:ln>
        </p:spPr>
      </p:cxnSp>
      <p:cxnSp>
        <p:nvCxnSpPr>
          <p:cNvPr id="713" name="Google Shape;713;p86"/>
          <p:cNvCxnSpPr/>
          <p:nvPr/>
        </p:nvCxnSpPr>
        <p:spPr>
          <a:xfrm>
            <a:off x="5754950" y="3292154"/>
            <a:ext cx="1250400" cy="0"/>
          </a:xfrm>
          <a:prstGeom prst="straightConnector1">
            <a:avLst/>
          </a:prstGeom>
          <a:noFill/>
          <a:ln cap="flat" cmpd="sng" w="9525">
            <a:solidFill>
              <a:schemeClr val="lt1"/>
            </a:solidFill>
            <a:prstDash val="solid"/>
            <a:round/>
            <a:headEnd len="med" w="med" type="none"/>
            <a:tailEnd len="med" w="med" type="none"/>
          </a:ln>
        </p:spPr>
      </p:cxnSp>
      <p:cxnSp>
        <p:nvCxnSpPr>
          <p:cNvPr id="714" name="Google Shape;714;p86"/>
          <p:cNvCxnSpPr/>
          <p:nvPr/>
        </p:nvCxnSpPr>
        <p:spPr>
          <a:xfrm>
            <a:off x="5754950" y="3557363"/>
            <a:ext cx="1250400" cy="0"/>
          </a:xfrm>
          <a:prstGeom prst="straightConnector1">
            <a:avLst/>
          </a:prstGeom>
          <a:noFill/>
          <a:ln cap="flat" cmpd="sng" w="9525">
            <a:solidFill>
              <a:schemeClr val="lt1"/>
            </a:solidFill>
            <a:prstDash val="solid"/>
            <a:round/>
            <a:headEnd len="med" w="med" type="none"/>
            <a:tailEnd len="med" w="med" type="none"/>
          </a:ln>
        </p:spPr>
      </p:cxnSp>
      <p:cxnSp>
        <p:nvCxnSpPr>
          <p:cNvPr id="715" name="Google Shape;715;p86"/>
          <p:cNvCxnSpPr/>
          <p:nvPr/>
        </p:nvCxnSpPr>
        <p:spPr>
          <a:xfrm>
            <a:off x="4112250" y="2150800"/>
            <a:ext cx="919500" cy="10200"/>
          </a:xfrm>
          <a:prstGeom prst="straightConnector1">
            <a:avLst/>
          </a:prstGeom>
          <a:noFill/>
          <a:ln cap="flat" cmpd="sng" w="9525">
            <a:solidFill>
              <a:schemeClr val="dk2"/>
            </a:solidFill>
            <a:prstDash val="solid"/>
            <a:round/>
            <a:headEnd len="med" w="med" type="none"/>
            <a:tailEnd len="med" w="med" type="none"/>
          </a:ln>
        </p:spPr>
      </p:cxnSp>
      <p:cxnSp>
        <p:nvCxnSpPr>
          <p:cNvPr id="716" name="Google Shape;716;p86"/>
          <p:cNvCxnSpPr/>
          <p:nvPr/>
        </p:nvCxnSpPr>
        <p:spPr>
          <a:xfrm>
            <a:off x="4112250" y="2385850"/>
            <a:ext cx="919500" cy="10200"/>
          </a:xfrm>
          <a:prstGeom prst="straightConnector1">
            <a:avLst/>
          </a:prstGeom>
          <a:noFill/>
          <a:ln cap="flat" cmpd="sng" w="9525">
            <a:solidFill>
              <a:schemeClr val="dk2"/>
            </a:solidFill>
            <a:prstDash val="solid"/>
            <a:round/>
            <a:headEnd len="med" w="med" type="none"/>
            <a:tailEnd len="med" w="med" type="none"/>
          </a:ln>
        </p:spPr>
      </p:cxnSp>
      <p:cxnSp>
        <p:nvCxnSpPr>
          <p:cNvPr id="717" name="Google Shape;717;p86"/>
          <p:cNvCxnSpPr/>
          <p:nvPr/>
        </p:nvCxnSpPr>
        <p:spPr>
          <a:xfrm>
            <a:off x="4112250" y="2738778"/>
            <a:ext cx="919500" cy="10200"/>
          </a:xfrm>
          <a:prstGeom prst="straightConnector1">
            <a:avLst/>
          </a:prstGeom>
          <a:noFill/>
          <a:ln cap="flat" cmpd="sng" w="9525">
            <a:solidFill>
              <a:schemeClr val="dk2"/>
            </a:solidFill>
            <a:prstDash val="solid"/>
            <a:round/>
            <a:headEnd len="med" w="med" type="none"/>
            <a:tailEnd len="med" w="med" type="none"/>
          </a:ln>
        </p:spPr>
      </p:cxnSp>
      <p:cxnSp>
        <p:nvCxnSpPr>
          <p:cNvPr id="718" name="Google Shape;718;p86"/>
          <p:cNvCxnSpPr/>
          <p:nvPr/>
        </p:nvCxnSpPr>
        <p:spPr>
          <a:xfrm>
            <a:off x="4112250" y="2973828"/>
            <a:ext cx="919500" cy="10200"/>
          </a:xfrm>
          <a:prstGeom prst="straightConnector1">
            <a:avLst/>
          </a:prstGeom>
          <a:noFill/>
          <a:ln cap="flat" cmpd="sng" w="9525">
            <a:solidFill>
              <a:schemeClr val="dk2"/>
            </a:solidFill>
            <a:prstDash val="solid"/>
            <a:round/>
            <a:headEnd len="med" w="med" type="none"/>
            <a:tailEnd len="med" w="med" type="none"/>
          </a:ln>
        </p:spPr>
      </p:cxnSp>
      <p:cxnSp>
        <p:nvCxnSpPr>
          <p:cNvPr id="719" name="Google Shape;719;p86"/>
          <p:cNvCxnSpPr/>
          <p:nvPr/>
        </p:nvCxnSpPr>
        <p:spPr>
          <a:xfrm>
            <a:off x="4112250" y="3434750"/>
            <a:ext cx="919500" cy="10200"/>
          </a:xfrm>
          <a:prstGeom prst="straightConnector1">
            <a:avLst/>
          </a:prstGeom>
          <a:noFill/>
          <a:ln cap="flat" cmpd="sng" w="9525">
            <a:solidFill>
              <a:schemeClr val="dk2"/>
            </a:solidFill>
            <a:prstDash val="solid"/>
            <a:round/>
            <a:headEnd len="med" w="med" type="none"/>
            <a:tailEnd len="med" w="med" type="none"/>
          </a:ln>
        </p:spPr>
      </p:cxnSp>
      <p:cxnSp>
        <p:nvCxnSpPr>
          <p:cNvPr id="720" name="Google Shape;720;p86"/>
          <p:cNvCxnSpPr/>
          <p:nvPr/>
        </p:nvCxnSpPr>
        <p:spPr>
          <a:xfrm>
            <a:off x="4112250" y="3669800"/>
            <a:ext cx="919500" cy="10200"/>
          </a:xfrm>
          <a:prstGeom prst="straightConnector1">
            <a:avLst/>
          </a:prstGeom>
          <a:noFill/>
          <a:ln cap="flat" cmpd="sng" w="9525">
            <a:solidFill>
              <a:schemeClr val="dk2"/>
            </a:solidFill>
            <a:prstDash val="solid"/>
            <a:round/>
            <a:headEnd len="med" w="med" type="none"/>
            <a:tailEnd len="med" w="med" type="none"/>
          </a:ln>
        </p:spPr>
      </p:cxnSp>
      <p:sp>
        <p:nvSpPr>
          <p:cNvPr id="721" name="Google Shape;721;p86"/>
          <p:cNvSpPr txBox="1"/>
          <p:nvPr/>
        </p:nvSpPr>
        <p:spPr>
          <a:xfrm>
            <a:off x="2273050" y="1636038"/>
            <a:ext cx="981600" cy="25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Noto Sans Medium"/>
                <a:ea typeface="Noto Sans Medium"/>
                <a:cs typeface="Noto Sans Medium"/>
                <a:sym typeface="Noto Sans Medium"/>
              </a:rPr>
              <a:t>Process1</a:t>
            </a:r>
            <a:endParaRPr>
              <a:solidFill>
                <a:schemeClr val="lt1"/>
              </a:solidFill>
              <a:latin typeface="Noto Sans Medium"/>
              <a:ea typeface="Noto Sans Medium"/>
              <a:cs typeface="Noto Sans Medium"/>
              <a:sym typeface="Noto Sans Medium"/>
            </a:endParaRPr>
          </a:p>
        </p:txBody>
      </p:sp>
      <p:sp>
        <p:nvSpPr>
          <p:cNvPr id="722" name="Google Shape;722;p86"/>
          <p:cNvSpPr txBox="1"/>
          <p:nvPr/>
        </p:nvSpPr>
        <p:spPr>
          <a:xfrm>
            <a:off x="5889350" y="1636038"/>
            <a:ext cx="981600" cy="25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Noto Sans Medium"/>
                <a:ea typeface="Noto Sans Medium"/>
                <a:cs typeface="Noto Sans Medium"/>
                <a:sym typeface="Noto Sans Medium"/>
              </a:rPr>
              <a:t>Process2</a:t>
            </a:r>
            <a:endParaRPr>
              <a:solidFill>
                <a:schemeClr val="lt1"/>
              </a:solidFill>
              <a:latin typeface="Noto Sans Medium"/>
              <a:ea typeface="Noto Sans Medium"/>
              <a:cs typeface="Noto Sans Medium"/>
              <a:sym typeface="Noto Sans Medium"/>
            </a:endParaRPr>
          </a:p>
        </p:txBody>
      </p:sp>
      <p:sp>
        <p:nvSpPr>
          <p:cNvPr id="723" name="Google Shape;723;p86"/>
          <p:cNvSpPr txBox="1"/>
          <p:nvPr/>
        </p:nvSpPr>
        <p:spPr>
          <a:xfrm>
            <a:off x="4081200" y="1444356"/>
            <a:ext cx="9816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Noto Sans Medium"/>
                <a:ea typeface="Noto Sans Medium"/>
                <a:cs typeface="Noto Sans Medium"/>
                <a:sym typeface="Noto Sans Medium"/>
              </a:rPr>
              <a:t>Physical</a:t>
            </a:r>
            <a:endParaRPr>
              <a:solidFill>
                <a:schemeClr val="lt1"/>
              </a:solidFill>
              <a:latin typeface="Noto Sans Medium"/>
              <a:ea typeface="Noto Sans Medium"/>
              <a:cs typeface="Noto Sans Medium"/>
              <a:sym typeface="Noto Sans Medium"/>
            </a:endParaRPr>
          </a:p>
          <a:p>
            <a:pPr indent="0" lvl="0" marL="0" rtl="0" algn="ctr">
              <a:spcBef>
                <a:spcPts val="0"/>
              </a:spcBef>
              <a:spcAft>
                <a:spcPts val="0"/>
              </a:spcAft>
              <a:buNone/>
            </a:pPr>
            <a:r>
              <a:rPr lang="en">
                <a:solidFill>
                  <a:schemeClr val="lt1"/>
                </a:solidFill>
                <a:latin typeface="Noto Sans Medium"/>
                <a:ea typeface="Noto Sans Medium"/>
                <a:cs typeface="Noto Sans Medium"/>
                <a:sym typeface="Noto Sans Medium"/>
              </a:rPr>
              <a:t>Memory</a:t>
            </a:r>
            <a:endParaRPr>
              <a:solidFill>
                <a:schemeClr val="lt1"/>
              </a:solidFill>
              <a:latin typeface="Noto Sans Medium"/>
              <a:ea typeface="Noto Sans Medium"/>
              <a:cs typeface="Noto Sans Medium"/>
              <a:sym typeface="Noto Sans Medium"/>
            </a:endParaRPr>
          </a:p>
        </p:txBody>
      </p:sp>
      <p:sp>
        <p:nvSpPr>
          <p:cNvPr id="724" name="Google Shape;724;p86"/>
          <p:cNvSpPr txBox="1"/>
          <p:nvPr/>
        </p:nvSpPr>
        <p:spPr>
          <a:xfrm>
            <a:off x="4114675" y="2142000"/>
            <a:ext cx="919500" cy="258300"/>
          </a:xfrm>
          <a:prstGeom prst="rect">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900">
                <a:latin typeface="Noto Sans Medium"/>
                <a:ea typeface="Noto Sans Medium"/>
                <a:cs typeface="Noto Sans Medium"/>
                <a:sym typeface="Noto Sans Medium"/>
              </a:rPr>
              <a:t>Page A</a:t>
            </a:r>
            <a:endParaRPr i="1" sz="900">
              <a:latin typeface="Noto Sans Medium"/>
              <a:ea typeface="Noto Sans Medium"/>
              <a:cs typeface="Noto Sans Medium"/>
              <a:sym typeface="Noto Sans Medium"/>
            </a:endParaRPr>
          </a:p>
        </p:txBody>
      </p:sp>
      <p:sp>
        <p:nvSpPr>
          <p:cNvPr id="725" name="Google Shape;725;p86"/>
          <p:cNvSpPr txBox="1"/>
          <p:nvPr/>
        </p:nvSpPr>
        <p:spPr>
          <a:xfrm>
            <a:off x="4112243" y="2713928"/>
            <a:ext cx="919500" cy="258300"/>
          </a:xfrm>
          <a:prstGeom prst="rect">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900">
                <a:latin typeface="Noto Sans Medium"/>
                <a:ea typeface="Noto Sans Medium"/>
                <a:cs typeface="Noto Sans Medium"/>
                <a:sym typeface="Noto Sans Medium"/>
              </a:rPr>
              <a:t>Page B</a:t>
            </a:r>
            <a:endParaRPr i="1" sz="900">
              <a:latin typeface="Noto Sans Medium"/>
              <a:ea typeface="Noto Sans Medium"/>
              <a:cs typeface="Noto Sans Medium"/>
              <a:sym typeface="Noto Sans Medium"/>
            </a:endParaRPr>
          </a:p>
        </p:txBody>
      </p:sp>
      <p:sp>
        <p:nvSpPr>
          <p:cNvPr id="726" name="Google Shape;726;p86"/>
          <p:cNvSpPr txBox="1"/>
          <p:nvPr/>
        </p:nvSpPr>
        <p:spPr>
          <a:xfrm>
            <a:off x="4112243" y="3428225"/>
            <a:ext cx="919500" cy="258300"/>
          </a:xfrm>
          <a:prstGeom prst="rect">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900">
                <a:latin typeface="Noto Sans Medium"/>
                <a:ea typeface="Noto Sans Medium"/>
                <a:cs typeface="Noto Sans Medium"/>
                <a:sym typeface="Noto Sans Medium"/>
              </a:rPr>
              <a:t>Page C</a:t>
            </a:r>
            <a:endParaRPr i="1" sz="900">
              <a:latin typeface="Noto Sans Medium"/>
              <a:ea typeface="Noto Sans Medium"/>
              <a:cs typeface="Noto Sans Medium"/>
              <a:sym typeface="Noto Sans Medium"/>
            </a:endParaRPr>
          </a:p>
        </p:txBody>
      </p:sp>
      <p:cxnSp>
        <p:nvCxnSpPr>
          <p:cNvPr id="727" name="Google Shape;727;p86"/>
          <p:cNvCxnSpPr>
            <a:endCxn id="724" idx="1"/>
          </p:cNvCxnSpPr>
          <p:nvPr/>
        </p:nvCxnSpPr>
        <p:spPr>
          <a:xfrm flipH="1" rot="10800000">
            <a:off x="3409375" y="2271150"/>
            <a:ext cx="705300" cy="382200"/>
          </a:xfrm>
          <a:prstGeom prst="bentConnector3">
            <a:avLst>
              <a:gd fmla="val 50000" name="adj1"/>
            </a:avLst>
          </a:prstGeom>
          <a:noFill/>
          <a:ln cap="flat" cmpd="sng" w="9525">
            <a:solidFill>
              <a:schemeClr val="lt1"/>
            </a:solidFill>
            <a:prstDash val="solid"/>
            <a:round/>
            <a:headEnd len="med" w="med" type="none"/>
            <a:tailEnd len="med" w="med" type="stealth"/>
          </a:ln>
        </p:spPr>
      </p:cxnSp>
      <p:cxnSp>
        <p:nvCxnSpPr>
          <p:cNvPr id="728" name="Google Shape;728;p86"/>
          <p:cNvCxnSpPr>
            <a:stCxn id="703" idx="3"/>
            <a:endCxn id="725" idx="1"/>
          </p:cNvCxnSpPr>
          <p:nvPr/>
        </p:nvCxnSpPr>
        <p:spPr>
          <a:xfrm flipH="1" rot="10800000">
            <a:off x="3389050" y="2843175"/>
            <a:ext cx="723300" cy="55500"/>
          </a:xfrm>
          <a:prstGeom prst="bentConnector3">
            <a:avLst>
              <a:gd fmla="val 49993" name="adj1"/>
            </a:avLst>
          </a:prstGeom>
          <a:noFill/>
          <a:ln cap="flat" cmpd="sng" w="9525">
            <a:solidFill>
              <a:schemeClr val="lt1"/>
            </a:solidFill>
            <a:prstDash val="solid"/>
            <a:round/>
            <a:headEnd len="med" w="med" type="none"/>
            <a:tailEnd len="med" w="med" type="stealth"/>
          </a:ln>
        </p:spPr>
      </p:cxnSp>
      <p:cxnSp>
        <p:nvCxnSpPr>
          <p:cNvPr id="729" name="Google Shape;729;p86"/>
          <p:cNvCxnSpPr>
            <a:endCxn id="726" idx="1"/>
          </p:cNvCxnSpPr>
          <p:nvPr/>
        </p:nvCxnSpPr>
        <p:spPr>
          <a:xfrm>
            <a:off x="3388943" y="3159575"/>
            <a:ext cx="723300" cy="397800"/>
          </a:xfrm>
          <a:prstGeom prst="bentConnector3">
            <a:avLst>
              <a:gd fmla="val 50000" name="adj1"/>
            </a:avLst>
          </a:prstGeom>
          <a:noFill/>
          <a:ln cap="flat" cmpd="sng" w="9525">
            <a:solidFill>
              <a:schemeClr val="lt1"/>
            </a:solidFill>
            <a:prstDash val="solid"/>
            <a:round/>
            <a:headEnd len="med" w="med" type="none"/>
            <a:tailEnd len="med" w="med" type="stealth"/>
          </a:ln>
        </p:spPr>
      </p:cxnSp>
      <p:cxnSp>
        <p:nvCxnSpPr>
          <p:cNvPr id="730" name="Google Shape;730;p86"/>
          <p:cNvCxnSpPr>
            <a:stCxn id="724" idx="3"/>
          </p:cNvCxnSpPr>
          <p:nvPr/>
        </p:nvCxnSpPr>
        <p:spPr>
          <a:xfrm>
            <a:off x="5034175" y="2271150"/>
            <a:ext cx="720900" cy="609300"/>
          </a:xfrm>
          <a:prstGeom prst="bentConnector3">
            <a:avLst>
              <a:gd fmla="val 55760" name="adj1"/>
            </a:avLst>
          </a:prstGeom>
          <a:noFill/>
          <a:ln cap="flat" cmpd="sng" w="9525">
            <a:solidFill>
              <a:schemeClr val="lt1"/>
            </a:solidFill>
            <a:prstDash val="solid"/>
            <a:round/>
            <a:headEnd len="med" w="med" type="stealth"/>
            <a:tailEnd len="med" w="med" type="none"/>
          </a:ln>
        </p:spPr>
      </p:cxnSp>
      <p:cxnSp>
        <p:nvCxnSpPr>
          <p:cNvPr id="731" name="Google Shape;731;p86"/>
          <p:cNvCxnSpPr>
            <a:stCxn id="725" idx="3"/>
            <a:endCxn id="701" idx="1"/>
          </p:cNvCxnSpPr>
          <p:nvPr/>
        </p:nvCxnSpPr>
        <p:spPr>
          <a:xfrm>
            <a:off x="5031743" y="2843078"/>
            <a:ext cx="723300" cy="316500"/>
          </a:xfrm>
          <a:prstGeom prst="bentConnector3">
            <a:avLst>
              <a:gd fmla="val 28544" name="adj1"/>
            </a:avLst>
          </a:prstGeom>
          <a:noFill/>
          <a:ln cap="flat" cmpd="sng" w="9525">
            <a:solidFill>
              <a:schemeClr val="lt1"/>
            </a:solidFill>
            <a:prstDash val="solid"/>
            <a:round/>
            <a:headEnd len="med" w="med" type="stealth"/>
            <a:tailEnd len="med" w="med" type="none"/>
          </a:ln>
        </p:spPr>
      </p:cxnSp>
      <p:cxnSp>
        <p:nvCxnSpPr>
          <p:cNvPr id="732" name="Google Shape;732;p86"/>
          <p:cNvCxnSpPr>
            <a:stCxn id="726" idx="3"/>
          </p:cNvCxnSpPr>
          <p:nvPr/>
        </p:nvCxnSpPr>
        <p:spPr>
          <a:xfrm flipH="1" rot="10800000">
            <a:off x="5031743" y="3448775"/>
            <a:ext cx="723300" cy="108600"/>
          </a:xfrm>
          <a:prstGeom prst="bentConnector3">
            <a:avLst>
              <a:gd fmla="val 50000" name="adj1"/>
            </a:avLst>
          </a:prstGeom>
          <a:noFill/>
          <a:ln cap="flat" cmpd="sng" w="9525">
            <a:solidFill>
              <a:schemeClr val="lt1"/>
            </a:solidFill>
            <a:prstDash val="solid"/>
            <a:round/>
            <a:headEnd len="med" w="med" type="stealth"/>
            <a:tailEnd len="med" w="med" type="none"/>
          </a:ln>
        </p:spPr>
      </p:cxnSp>
      <p:sp>
        <p:nvSpPr>
          <p:cNvPr id="733" name="Google Shape;733;p86"/>
          <p:cNvSpPr txBox="1"/>
          <p:nvPr/>
        </p:nvSpPr>
        <p:spPr>
          <a:xfrm>
            <a:off x="4644325" y="4877800"/>
            <a:ext cx="4014900" cy="15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434343"/>
                </a:solidFill>
              </a:rPr>
              <a:t>Sources: </a:t>
            </a:r>
            <a:r>
              <a:rPr lang="en" sz="600">
                <a:solidFill>
                  <a:srgbClr val="434343"/>
                </a:solidFill>
              </a:rPr>
              <a:t>https://www.cs.uic.edu/~jbell/CourseNotes/OperatingSystems/9_VirtualMemory.html</a:t>
            </a:r>
            <a:endParaRPr sz="600">
              <a:solidFill>
                <a:srgbClr val="434343"/>
              </a:solidFill>
            </a:endParaRPr>
          </a:p>
        </p:txBody>
      </p:sp>
      <p:sp>
        <p:nvSpPr>
          <p:cNvPr id="734" name="Google Shape;734;p86"/>
          <p:cNvSpPr txBox="1"/>
          <p:nvPr/>
        </p:nvSpPr>
        <p:spPr>
          <a:xfrm>
            <a:off x="6722151" y="194900"/>
            <a:ext cx="22233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What’s New in Pandas 2.0</a:t>
            </a:r>
            <a:endParaRPr sz="1200">
              <a:solidFill>
                <a:srgbClr val="E50042"/>
              </a:solidFill>
              <a:latin typeface="Noto Sans"/>
              <a:ea typeface="Noto Sans"/>
              <a:cs typeface="Noto Sans"/>
              <a:sym typeface="Noto Sans"/>
            </a:endParaRPr>
          </a:p>
        </p:txBody>
      </p:sp>
      <p:sp>
        <p:nvSpPr>
          <p:cNvPr id="735" name="Google Shape;735;p86"/>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7"/>
          <p:cNvSpPr/>
          <p:nvPr/>
        </p:nvSpPr>
        <p:spPr>
          <a:xfrm>
            <a:off x="5754950" y="1957575"/>
            <a:ext cx="1250400" cy="2138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87"/>
          <p:cNvSpPr/>
          <p:nvPr/>
        </p:nvSpPr>
        <p:spPr>
          <a:xfrm>
            <a:off x="5754950" y="2766125"/>
            <a:ext cx="1250400" cy="786900"/>
          </a:xfrm>
          <a:prstGeom prst="rect">
            <a:avLst/>
          </a:prstGeom>
          <a:solidFill>
            <a:srgbClr val="66666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87"/>
          <p:cNvSpPr/>
          <p:nvPr/>
        </p:nvSpPr>
        <p:spPr>
          <a:xfrm>
            <a:off x="2138650" y="1957600"/>
            <a:ext cx="1250400" cy="2138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87"/>
          <p:cNvSpPr/>
          <p:nvPr/>
        </p:nvSpPr>
        <p:spPr>
          <a:xfrm>
            <a:off x="2138650" y="2505225"/>
            <a:ext cx="1250400" cy="786900"/>
          </a:xfrm>
          <a:prstGeom prst="rect">
            <a:avLst/>
          </a:prstGeom>
          <a:solidFill>
            <a:srgbClr val="66666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87"/>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5" name="Google Shape;745;p87"/>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Copy-on-Write</a:t>
            </a:r>
            <a:endParaRPr/>
          </a:p>
        </p:txBody>
      </p:sp>
      <p:sp>
        <p:nvSpPr>
          <p:cNvPr id="746" name="Google Shape;746;p87"/>
          <p:cNvSpPr/>
          <p:nvPr/>
        </p:nvSpPr>
        <p:spPr>
          <a:xfrm>
            <a:off x="4103100" y="1957600"/>
            <a:ext cx="937800" cy="2435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7" name="Google Shape;747;p87"/>
          <p:cNvCxnSpPr/>
          <p:nvPr/>
        </p:nvCxnSpPr>
        <p:spPr>
          <a:xfrm>
            <a:off x="2138650" y="2505225"/>
            <a:ext cx="1250400" cy="0"/>
          </a:xfrm>
          <a:prstGeom prst="straightConnector1">
            <a:avLst/>
          </a:prstGeom>
          <a:noFill/>
          <a:ln cap="flat" cmpd="sng" w="9525">
            <a:solidFill>
              <a:schemeClr val="lt1"/>
            </a:solidFill>
            <a:prstDash val="solid"/>
            <a:round/>
            <a:headEnd len="med" w="med" type="none"/>
            <a:tailEnd len="med" w="med" type="none"/>
          </a:ln>
        </p:spPr>
      </p:cxnSp>
      <p:cxnSp>
        <p:nvCxnSpPr>
          <p:cNvPr id="748" name="Google Shape;748;p87"/>
          <p:cNvCxnSpPr/>
          <p:nvPr/>
        </p:nvCxnSpPr>
        <p:spPr>
          <a:xfrm>
            <a:off x="2138650" y="2770433"/>
            <a:ext cx="1250400" cy="0"/>
          </a:xfrm>
          <a:prstGeom prst="straightConnector1">
            <a:avLst/>
          </a:prstGeom>
          <a:noFill/>
          <a:ln cap="flat" cmpd="sng" w="9525">
            <a:solidFill>
              <a:schemeClr val="lt1"/>
            </a:solidFill>
            <a:prstDash val="solid"/>
            <a:round/>
            <a:headEnd len="med" w="med" type="none"/>
            <a:tailEnd len="med" w="med" type="none"/>
          </a:ln>
        </p:spPr>
      </p:cxnSp>
      <p:cxnSp>
        <p:nvCxnSpPr>
          <p:cNvPr id="749" name="Google Shape;749;p87"/>
          <p:cNvCxnSpPr/>
          <p:nvPr/>
        </p:nvCxnSpPr>
        <p:spPr>
          <a:xfrm>
            <a:off x="2138650" y="3035642"/>
            <a:ext cx="1250400" cy="0"/>
          </a:xfrm>
          <a:prstGeom prst="straightConnector1">
            <a:avLst/>
          </a:prstGeom>
          <a:noFill/>
          <a:ln cap="flat" cmpd="sng" w="9525">
            <a:solidFill>
              <a:schemeClr val="lt1"/>
            </a:solidFill>
            <a:prstDash val="solid"/>
            <a:round/>
            <a:headEnd len="med" w="med" type="none"/>
            <a:tailEnd len="med" w="med" type="none"/>
          </a:ln>
        </p:spPr>
      </p:cxnSp>
      <p:cxnSp>
        <p:nvCxnSpPr>
          <p:cNvPr id="750" name="Google Shape;750;p87"/>
          <p:cNvCxnSpPr/>
          <p:nvPr/>
        </p:nvCxnSpPr>
        <p:spPr>
          <a:xfrm>
            <a:off x="2138650" y="3300850"/>
            <a:ext cx="1250400" cy="0"/>
          </a:xfrm>
          <a:prstGeom prst="straightConnector1">
            <a:avLst/>
          </a:prstGeom>
          <a:noFill/>
          <a:ln cap="flat" cmpd="sng" w="9525">
            <a:solidFill>
              <a:schemeClr val="lt1"/>
            </a:solidFill>
            <a:prstDash val="solid"/>
            <a:round/>
            <a:headEnd len="med" w="med" type="none"/>
            <a:tailEnd len="med" w="med" type="none"/>
          </a:ln>
        </p:spPr>
      </p:cxnSp>
      <p:cxnSp>
        <p:nvCxnSpPr>
          <p:cNvPr id="751" name="Google Shape;751;p87"/>
          <p:cNvCxnSpPr/>
          <p:nvPr/>
        </p:nvCxnSpPr>
        <p:spPr>
          <a:xfrm>
            <a:off x="5754950" y="2761738"/>
            <a:ext cx="1250400" cy="0"/>
          </a:xfrm>
          <a:prstGeom prst="straightConnector1">
            <a:avLst/>
          </a:prstGeom>
          <a:noFill/>
          <a:ln cap="flat" cmpd="sng" w="9525">
            <a:solidFill>
              <a:schemeClr val="lt1"/>
            </a:solidFill>
            <a:prstDash val="solid"/>
            <a:round/>
            <a:headEnd len="med" w="med" type="none"/>
            <a:tailEnd len="med" w="med" type="none"/>
          </a:ln>
        </p:spPr>
      </p:cxnSp>
      <p:cxnSp>
        <p:nvCxnSpPr>
          <p:cNvPr id="752" name="Google Shape;752;p87"/>
          <p:cNvCxnSpPr/>
          <p:nvPr/>
        </p:nvCxnSpPr>
        <p:spPr>
          <a:xfrm>
            <a:off x="5754950" y="3026946"/>
            <a:ext cx="1250400" cy="0"/>
          </a:xfrm>
          <a:prstGeom prst="straightConnector1">
            <a:avLst/>
          </a:prstGeom>
          <a:noFill/>
          <a:ln cap="flat" cmpd="sng" w="9525">
            <a:solidFill>
              <a:schemeClr val="lt1"/>
            </a:solidFill>
            <a:prstDash val="solid"/>
            <a:round/>
            <a:headEnd len="med" w="med" type="none"/>
            <a:tailEnd len="med" w="med" type="none"/>
          </a:ln>
        </p:spPr>
      </p:cxnSp>
      <p:cxnSp>
        <p:nvCxnSpPr>
          <p:cNvPr id="753" name="Google Shape;753;p87"/>
          <p:cNvCxnSpPr/>
          <p:nvPr/>
        </p:nvCxnSpPr>
        <p:spPr>
          <a:xfrm>
            <a:off x="5754950" y="3292154"/>
            <a:ext cx="1250400" cy="0"/>
          </a:xfrm>
          <a:prstGeom prst="straightConnector1">
            <a:avLst/>
          </a:prstGeom>
          <a:noFill/>
          <a:ln cap="flat" cmpd="sng" w="9525">
            <a:solidFill>
              <a:schemeClr val="lt1"/>
            </a:solidFill>
            <a:prstDash val="solid"/>
            <a:round/>
            <a:headEnd len="med" w="med" type="none"/>
            <a:tailEnd len="med" w="med" type="none"/>
          </a:ln>
        </p:spPr>
      </p:cxnSp>
      <p:cxnSp>
        <p:nvCxnSpPr>
          <p:cNvPr id="754" name="Google Shape;754;p87"/>
          <p:cNvCxnSpPr/>
          <p:nvPr/>
        </p:nvCxnSpPr>
        <p:spPr>
          <a:xfrm>
            <a:off x="5754950" y="3557363"/>
            <a:ext cx="1250400" cy="0"/>
          </a:xfrm>
          <a:prstGeom prst="straightConnector1">
            <a:avLst/>
          </a:prstGeom>
          <a:noFill/>
          <a:ln cap="flat" cmpd="sng" w="9525">
            <a:solidFill>
              <a:schemeClr val="lt1"/>
            </a:solidFill>
            <a:prstDash val="solid"/>
            <a:round/>
            <a:headEnd len="med" w="med" type="none"/>
            <a:tailEnd len="med" w="med" type="none"/>
          </a:ln>
        </p:spPr>
      </p:cxnSp>
      <p:cxnSp>
        <p:nvCxnSpPr>
          <p:cNvPr id="755" name="Google Shape;755;p87"/>
          <p:cNvCxnSpPr/>
          <p:nvPr/>
        </p:nvCxnSpPr>
        <p:spPr>
          <a:xfrm>
            <a:off x="4112250" y="2150800"/>
            <a:ext cx="919500" cy="10200"/>
          </a:xfrm>
          <a:prstGeom prst="straightConnector1">
            <a:avLst/>
          </a:prstGeom>
          <a:noFill/>
          <a:ln cap="flat" cmpd="sng" w="9525">
            <a:solidFill>
              <a:schemeClr val="dk2"/>
            </a:solidFill>
            <a:prstDash val="solid"/>
            <a:round/>
            <a:headEnd len="med" w="med" type="none"/>
            <a:tailEnd len="med" w="med" type="none"/>
          </a:ln>
        </p:spPr>
      </p:cxnSp>
      <p:cxnSp>
        <p:nvCxnSpPr>
          <p:cNvPr id="756" name="Google Shape;756;p87"/>
          <p:cNvCxnSpPr/>
          <p:nvPr/>
        </p:nvCxnSpPr>
        <p:spPr>
          <a:xfrm>
            <a:off x="4112250" y="2385850"/>
            <a:ext cx="919500" cy="10200"/>
          </a:xfrm>
          <a:prstGeom prst="straightConnector1">
            <a:avLst/>
          </a:prstGeom>
          <a:noFill/>
          <a:ln cap="flat" cmpd="sng" w="9525">
            <a:solidFill>
              <a:schemeClr val="dk2"/>
            </a:solidFill>
            <a:prstDash val="solid"/>
            <a:round/>
            <a:headEnd len="med" w="med" type="none"/>
            <a:tailEnd len="med" w="med" type="none"/>
          </a:ln>
        </p:spPr>
      </p:cxnSp>
      <p:cxnSp>
        <p:nvCxnSpPr>
          <p:cNvPr id="757" name="Google Shape;757;p87"/>
          <p:cNvCxnSpPr/>
          <p:nvPr/>
        </p:nvCxnSpPr>
        <p:spPr>
          <a:xfrm>
            <a:off x="4112250" y="2738778"/>
            <a:ext cx="919500" cy="10200"/>
          </a:xfrm>
          <a:prstGeom prst="straightConnector1">
            <a:avLst/>
          </a:prstGeom>
          <a:noFill/>
          <a:ln cap="flat" cmpd="sng" w="9525">
            <a:solidFill>
              <a:schemeClr val="dk2"/>
            </a:solidFill>
            <a:prstDash val="solid"/>
            <a:round/>
            <a:headEnd len="med" w="med" type="none"/>
            <a:tailEnd len="med" w="med" type="none"/>
          </a:ln>
        </p:spPr>
      </p:cxnSp>
      <p:cxnSp>
        <p:nvCxnSpPr>
          <p:cNvPr id="758" name="Google Shape;758;p87"/>
          <p:cNvCxnSpPr/>
          <p:nvPr/>
        </p:nvCxnSpPr>
        <p:spPr>
          <a:xfrm>
            <a:off x="4112250" y="2973828"/>
            <a:ext cx="919500" cy="10200"/>
          </a:xfrm>
          <a:prstGeom prst="straightConnector1">
            <a:avLst/>
          </a:prstGeom>
          <a:noFill/>
          <a:ln cap="flat" cmpd="sng" w="9525">
            <a:solidFill>
              <a:schemeClr val="dk2"/>
            </a:solidFill>
            <a:prstDash val="solid"/>
            <a:round/>
            <a:headEnd len="med" w="med" type="none"/>
            <a:tailEnd len="med" w="med" type="none"/>
          </a:ln>
        </p:spPr>
      </p:cxnSp>
      <p:cxnSp>
        <p:nvCxnSpPr>
          <p:cNvPr id="759" name="Google Shape;759;p87"/>
          <p:cNvCxnSpPr/>
          <p:nvPr/>
        </p:nvCxnSpPr>
        <p:spPr>
          <a:xfrm>
            <a:off x="4112250" y="3434750"/>
            <a:ext cx="919500" cy="10200"/>
          </a:xfrm>
          <a:prstGeom prst="straightConnector1">
            <a:avLst/>
          </a:prstGeom>
          <a:noFill/>
          <a:ln cap="flat" cmpd="sng" w="9525">
            <a:solidFill>
              <a:schemeClr val="dk2"/>
            </a:solidFill>
            <a:prstDash val="solid"/>
            <a:round/>
            <a:headEnd len="med" w="med" type="none"/>
            <a:tailEnd len="med" w="med" type="none"/>
          </a:ln>
        </p:spPr>
      </p:cxnSp>
      <p:cxnSp>
        <p:nvCxnSpPr>
          <p:cNvPr id="760" name="Google Shape;760;p87"/>
          <p:cNvCxnSpPr/>
          <p:nvPr/>
        </p:nvCxnSpPr>
        <p:spPr>
          <a:xfrm>
            <a:off x="4112250" y="3669800"/>
            <a:ext cx="919500" cy="10200"/>
          </a:xfrm>
          <a:prstGeom prst="straightConnector1">
            <a:avLst/>
          </a:prstGeom>
          <a:noFill/>
          <a:ln cap="flat" cmpd="sng" w="9525">
            <a:solidFill>
              <a:schemeClr val="dk2"/>
            </a:solidFill>
            <a:prstDash val="solid"/>
            <a:round/>
            <a:headEnd len="med" w="med" type="none"/>
            <a:tailEnd len="med" w="med" type="none"/>
          </a:ln>
        </p:spPr>
      </p:cxnSp>
      <p:sp>
        <p:nvSpPr>
          <p:cNvPr id="761" name="Google Shape;761;p87"/>
          <p:cNvSpPr txBox="1"/>
          <p:nvPr/>
        </p:nvSpPr>
        <p:spPr>
          <a:xfrm>
            <a:off x="2273050" y="1636038"/>
            <a:ext cx="981600" cy="25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Noto Sans Medium"/>
                <a:ea typeface="Noto Sans Medium"/>
                <a:cs typeface="Noto Sans Medium"/>
                <a:sym typeface="Noto Sans Medium"/>
              </a:rPr>
              <a:t>Process1</a:t>
            </a:r>
            <a:endParaRPr>
              <a:solidFill>
                <a:schemeClr val="lt1"/>
              </a:solidFill>
              <a:latin typeface="Noto Sans Medium"/>
              <a:ea typeface="Noto Sans Medium"/>
              <a:cs typeface="Noto Sans Medium"/>
              <a:sym typeface="Noto Sans Medium"/>
            </a:endParaRPr>
          </a:p>
        </p:txBody>
      </p:sp>
      <p:sp>
        <p:nvSpPr>
          <p:cNvPr id="762" name="Google Shape;762;p87"/>
          <p:cNvSpPr txBox="1"/>
          <p:nvPr/>
        </p:nvSpPr>
        <p:spPr>
          <a:xfrm>
            <a:off x="5889350" y="1636038"/>
            <a:ext cx="981600" cy="25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Noto Sans Medium"/>
                <a:ea typeface="Noto Sans Medium"/>
                <a:cs typeface="Noto Sans Medium"/>
                <a:sym typeface="Noto Sans Medium"/>
              </a:rPr>
              <a:t>Process2</a:t>
            </a:r>
            <a:endParaRPr>
              <a:solidFill>
                <a:schemeClr val="lt1"/>
              </a:solidFill>
              <a:latin typeface="Noto Sans Medium"/>
              <a:ea typeface="Noto Sans Medium"/>
              <a:cs typeface="Noto Sans Medium"/>
              <a:sym typeface="Noto Sans Medium"/>
            </a:endParaRPr>
          </a:p>
        </p:txBody>
      </p:sp>
      <p:sp>
        <p:nvSpPr>
          <p:cNvPr id="763" name="Google Shape;763;p87"/>
          <p:cNvSpPr txBox="1"/>
          <p:nvPr/>
        </p:nvSpPr>
        <p:spPr>
          <a:xfrm>
            <a:off x="4081200" y="1444356"/>
            <a:ext cx="9816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Noto Sans Medium"/>
                <a:ea typeface="Noto Sans Medium"/>
                <a:cs typeface="Noto Sans Medium"/>
                <a:sym typeface="Noto Sans Medium"/>
              </a:rPr>
              <a:t>Physical</a:t>
            </a:r>
            <a:endParaRPr>
              <a:solidFill>
                <a:schemeClr val="lt1"/>
              </a:solidFill>
              <a:latin typeface="Noto Sans Medium"/>
              <a:ea typeface="Noto Sans Medium"/>
              <a:cs typeface="Noto Sans Medium"/>
              <a:sym typeface="Noto Sans Medium"/>
            </a:endParaRPr>
          </a:p>
          <a:p>
            <a:pPr indent="0" lvl="0" marL="0" rtl="0" algn="ctr">
              <a:spcBef>
                <a:spcPts val="0"/>
              </a:spcBef>
              <a:spcAft>
                <a:spcPts val="0"/>
              </a:spcAft>
              <a:buNone/>
            </a:pPr>
            <a:r>
              <a:rPr lang="en">
                <a:solidFill>
                  <a:schemeClr val="lt1"/>
                </a:solidFill>
                <a:latin typeface="Noto Sans Medium"/>
                <a:ea typeface="Noto Sans Medium"/>
                <a:cs typeface="Noto Sans Medium"/>
                <a:sym typeface="Noto Sans Medium"/>
              </a:rPr>
              <a:t>Memory</a:t>
            </a:r>
            <a:endParaRPr>
              <a:solidFill>
                <a:schemeClr val="lt1"/>
              </a:solidFill>
              <a:latin typeface="Noto Sans Medium"/>
              <a:ea typeface="Noto Sans Medium"/>
              <a:cs typeface="Noto Sans Medium"/>
              <a:sym typeface="Noto Sans Medium"/>
            </a:endParaRPr>
          </a:p>
        </p:txBody>
      </p:sp>
      <p:sp>
        <p:nvSpPr>
          <p:cNvPr id="764" name="Google Shape;764;p87"/>
          <p:cNvSpPr txBox="1"/>
          <p:nvPr/>
        </p:nvSpPr>
        <p:spPr>
          <a:xfrm>
            <a:off x="4114675" y="2142000"/>
            <a:ext cx="919500" cy="258300"/>
          </a:xfrm>
          <a:prstGeom prst="rect">
            <a:avLst/>
          </a:prstGeom>
          <a:solidFill>
            <a:srgbClr val="EFEFE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900">
                <a:latin typeface="Noto Sans Medium"/>
                <a:ea typeface="Noto Sans Medium"/>
                <a:cs typeface="Noto Sans Medium"/>
                <a:sym typeface="Noto Sans Medium"/>
              </a:rPr>
              <a:t>Page A</a:t>
            </a:r>
            <a:endParaRPr i="1" sz="900">
              <a:latin typeface="Noto Sans Medium"/>
              <a:ea typeface="Noto Sans Medium"/>
              <a:cs typeface="Noto Sans Medium"/>
              <a:sym typeface="Noto Sans Medium"/>
            </a:endParaRPr>
          </a:p>
        </p:txBody>
      </p:sp>
      <p:sp>
        <p:nvSpPr>
          <p:cNvPr id="765" name="Google Shape;765;p87"/>
          <p:cNvSpPr txBox="1"/>
          <p:nvPr/>
        </p:nvSpPr>
        <p:spPr>
          <a:xfrm>
            <a:off x="4112243" y="2713928"/>
            <a:ext cx="919500" cy="258300"/>
          </a:xfrm>
          <a:prstGeom prst="rect">
            <a:avLst/>
          </a:prstGeom>
          <a:solidFill>
            <a:srgbClr val="EFEFE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900">
                <a:latin typeface="Noto Sans Medium"/>
                <a:ea typeface="Noto Sans Medium"/>
                <a:cs typeface="Noto Sans Medium"/>
                <a:sym typeface="Noto Sans Medium"/>
              </a:rPr>
              <a:t>Page B</a:t>
            </a:r>
            <a:endParaRPr i="1" sz="900">
              <a:latin typeface="Noto Sans Medium"/>
              <a:ea typeface="Noto Sans Medium"/>
              <a:cs typeface="Noto Sans Medium"/>
              <a:sym typeface="Noto Sans Medium"/>
            </a:endParaRPr>
          </a:p>
        </p:txBody>
      </p:sp>
      <p:sp>
        <p:nvSpPr>
          <p:cNvPr id="766" name="Google Shape;766;p87"/>
          <p:cNvSpPr txBox="1"/>
          <p:nvPr/>
        </p:nvSpPr>
        <p:spPr>
          <a:xfrm>
            <a:off x="4112243" y="3428225"/>
            <a:ext cx="919500" cy="258300"/>
          </a:xfrm>
          <a:prstGeom prst="rect">
            <a:avLst/>
          </a:prstGeom>
          <a:solidFill>
            <a:srgbClr val="EFEFE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900">
                <a:latin typeface="Noto Sans Medium"/>
                <a:ea typeface="Noto Sans Medium"/>
                <a:cs typeface="Noto Sans Medium"/>
                <a:sym typeface="Noto Sans Medium"/>
              </a:rPr>
              <a:t>Page C</a:t>
            </a:r>
            <a:endParaRPr i="1" sz="900">
              <a:latin typeface="Noto Sans Medium"/>
              <a:ea typeface="Noto Sans Medium"/>
              <a:cs typeface="Noto Sans Medium"/>
              <a:sym typeface="Noto Sans Medium"/>
            </a:endParaRPr>
          </a:p>
        </p:txBody>
      </p:sp>
      <p:cxnSp>
        <p:nvCxnSpPr>
          <p:cNvPr id="767" name="Google Shape;767;p87"/>
          <p:cNvCxnSpPr>
            <a:endCxn id="764" idx="1"/>
          </p:cNvCxnSpPr>
          <p:nvPr/>
        </p:nvCxnSpPr>
        <p:spPr>
          <a:xfrm flipH="1" rot="10800000">
            <a:off x="3409375" y="2271150"/>
            <a:ext cx="705300" cy="382200"/>
          </a:xfrm>
          <a:prstGeom prst="bentConnector3">
            <a:avLst>
              <a:gd fmla="val 50000" name="adj1"/>
            </a:avLst>
          </a:prstGeom>
          <a:noFill/>
          <a:ln cap="flat" cmpd="sng" w="9525">
            <a:solidFill>
              <a:schemeClr val="lt1"/>
            </a:solidFill>
            <a:prstDash val="solid"/>
            <a:round/>
            <a:headEnd len="med" w="med" type="none"/>
            <a:tailEnd len="med" w="med" type="stealth"/>
          </a:ln>
        </p:spPr>
      </p:cxnSp>
      <p:cxnSp>
        <p:nvCxnSpPr>
          <p:cNvPr id="768" name="Google Shape;768;p87"/>
          <p:cNvCxnSpPr>
            <a:stCxn id="743" idx="3"/>
            <a:endCxn id="765" idx="1"/>
          </p:cNvCxnSpPr>
          <p:nvPr/>
        </p:nvCxnSpPr>
        <p:spPr>
          <a:xfrm flipH="1" rot="10800000">
            <a:off x="3389050" y="2843175"/>
            <a:ext cx="723300" cy="55500"/>
          </a:xfrm>
          <a:prstGeom prst="bentConnector3">
            <a:avLst>
              <a:gd fmla="val 49993" name="adj1"/>
            </a:avLst>
          </a:prstGeom>
          <a:noFill/>
          <a:ln cap="flat" cmpd="sng" w="9525">
            <a:solidFill>
              <a:schemeClr val="lt1"/>
            </a:solidFill>
            <a:prstDash val="solid"/>
            <a:round/>
            <a:headEnd len="med" w="med" type="none"/>
            <a:tailEnd len="med" w="med" type="stealth"/>
          </a:ln>
        </p:spPr>
      </p:cxnSp>
      <p:cxnSp>
        <p:nvCxnSpPr>
          <p:cNvPr id="769" name="Google Shape;769;p87"/>
          <p:cNvCxnSpPr>
            <a:stCxn id="764" idx="3"/>
          </p:cNvCxnSpPr>
          <p:nvPr/>
        </p:nvCxnSpPr>
        <p:spPr>
          <a:xfrm>
            <a:off x="5034175" y="2271150"/>
            <a:ext cx="720900" cy="609300"/>
          </a:xfrm>
          <a:prstGeom prst="bentConnector3">
            <a:avLst>
              <a:gd fmla="val 55760" name="adj1"/>
            </a:avLst>
          </a:prstGeom>
          <a:noFill/>
          <a:ln cap="flat" cmpd="sng" w="9525">
            <a:solidFill>
              <a:schemeClr val="lt1"/>
            </a:solidFill>
            <a:prstDash val="solid"/>
            <a:round/>
            <a:headEnd len="med" w="med" type="stealth"/>
            <a:tailEnd len="med" w="med" type="none"/>
          </a:ln>
        </p:spPr>
      </p:cxnSp>
      <p:cxnSp>
        <p:nvCxnSpPr>
          <p:cNvPr id="770" name="Google Shape;770;p87"/>
          <p:cNvCxnSpPr>
            <a:stCxn id="765" idx="3"/>
            <a:endCxn id="741" idx="1"/>
          </p:cNvCxnSpPr>
          <p:nvPr/>
        </p:nvCxnSpPr>
        <p:spPr>
          <a:xfrm>
            <a:off x="5031743" y="2843078"/>
            <a:ext cx="723300" cy="316500"/>
          </a:xfrm>
          <a:prstGeom prst="bentConnector3">
            <a:avLst>
              <a:gd fmla="val 28544" name="adj1"/>
            </a:avLst>
          </a:prstGeom>
          <a:noFill/>
          <a:ln cap="flat" cmpd="sng" w="9525">
            <a:solidFill>
              <a:schemeClr val="lt1"/>
            </a:solidFill>
            <a:prstDash val="solid"/>
            <a:round/>
            <a:headEnd len="med" w="med" type="stealth"/>
            <a:tailEnd len="med" w="med" type="none"/>
          </a:ln>
        </p:spPr>
      </p:cxnSp>
      <p:cxnSp>
        <p:nvCxnSpPr>
          <p:cNvPr id="771" name="Google Shape;771;p87"/>
          <p:cNvCxnSpPr>
            <a:stCxn id="766" idx="3"/>
          </p:cNvCxnSpPr>
          <p:nvPr/>
        </p:nvCxnSpPr>
        <p:spPr>
          <a:xfrm flipH="1" rot="10800000">
            <a:off x="5031743" y="3448775"/>
            <a:ext cx="723300" cy="108600"/>
          </a:xfrm>
          <a:prstGeom prst="bentConnector3">
            <a:avLst>
              <a:gd fmla="val 50000" name="adj1"/>
            </a:avLst>
          </a:prstGeom>
          <a:noFill/>
          <a:ln cap="flat" cmpd="sng" w="9525">
            <a:solidFill>
              <a:schemeClr val="lt1"/>
            </a:solidFill>
            <a:prstDash val="solid"/>
            <a:round/>
            <a:headEnd len="med" w="med" type="stealth"/>
            <a:tailEnd len="med" w="med" type="none"/>
          </a:ln>
        </p:spPr>
      </p:cxnSp>
      <p:cxnSp>
        <p:nvCxnSpPr>
          <p:cNvPr id="772" name="Google Shape;772;p87"/>
          <p:cNvCxnSpPr>
            <a:endCxn id="773" idx="1"/>
          </p:cNvCxnSpPr>
          <p:nvPr/>
        </p:nvCxnSpPr>
        <p:spPr>
          <a:xfrm flipH="1" rot="-5400000">
            <a:off x="3453743" y="3375475"/>
            <a:ext cx="859200" cy="457800"/>
          </a:xfrm>
          <a:prstGeom prst="bentConnector2">
            <a:avLst/>
          </a:prstGeom>
          <a:noFill/>
          <a:ln cap="flat" cmpd="sng" w="9525">
            <a:solidFill>
              <a:schemeClr val="lt1"/>
            </a:solidFill>
            <a:prstDash val="solid"/>
            <a:round/>
            <a:headEnd len="med" w="med" type="none"/>
            <a:tailEnd len="med" w="med" type="stealth"/>
          </a:ln>
        </p:spPr>
      </p:cxnSp>
      <p:sp>
        <p:nvSpPr>
          <p:cNvPr id="773" name="Google Shape;773;p87"/>
          <p:cNvSpPr txBox="1"/>
          <p:nvPr/>
        </p:nvSpPr>
        <p:spPr>
          <a:xfrm>
            <a:off x="4112243" y="3904825"/>
            <a:ext cx="919500" cy="258300"/>
          </a:xfrm>
          <a:prstGeom prst="rect">
            <a:avLst/>
          </a:prstGeom>
          <a:solidFill>
            <a:srgbClr val="D8255A"/>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800">
                <a:solidFill>
                  <a:schemeClr val="lt1"/>
                </a:solidFill>
                <a:latin typeface="Noto Sans Medium"/>
                <a:ea typeface="Noto Sans Medium"/>
                <a:cs typeface="Noto Sans Medium"/>
                <a:sym typeface="Noto Sans Medium"/>
              </a:rPr>
              <a:t>Copy of Page C</a:t>
            </a:r>
            <a:endParaRPr i="1" sz="800">
              <a:solidFill>
                <a:schemeClr val="lt1"/>
              </a:solidFill>
              <a:latin typeface="Noto Sans Medium"/>
              <a:ea typeface="Noto Sans Medium"/>
              <a:cs typeface="Noto Sans Medium"/>
              <a:sym typeface="Noto Sans Medium"/>
            </a:endParaRPr>
          </a:p>
        </p:txBody>
      </p:sp>
      <p:cxnSp>
        <p:nvCxnSpPr>
          <p:cNvPr id="774" name="Google Shape;774;p87"/>
          <p:cNvCxnSpPr/>
          <p:nvPr/>
        </p:nvCxnSpPr>
        <p:spPr>
          <a:xfrm>
            <a:off x="3403300" y="3182500"/>
            <a:ext cx="243600" cy="0"/>
          </a:xfrm>
          <a:prstGeom prst="straightConnector1">
            <a:avLst/>
          </a:prstGeom>
          <a:noFill/>
          <a:ln cap="flat" cmpd="sng" w="9525">
            <a:solidFill>
              <a:schemeClr val="lt1"/>
            </a:solidFill>
            <a:prstDash val="solid"/>
            <a:round/>
            <a:headEnd len="med" w="med" type="none"/>
            <a:tailEnd len="med" w="med" type="none"/>
          </a:ln>
        </p:spPr>
      </p:cxnSp>
      <p:sp>
        <p:nvSpPr>
          <p:cNvPr id="775" name="Google Shape;775;p87"/>
          <p:cNvSpPr txBox="1"/>
          <p:nvPr/>
        </p:nvSpPr>
        <p:spPr>
          <a:xfrm>
            <a:off x="4644325" y="4877800"/>
            <a:ext cx="4014900" cy="15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434343"/>
                </a:solidFill>
              </a:rPr>
              <a:t>Sources: https://www.cs.uic.edu/~jbell/CourseNotes/OperatingSystems/9_VirtualMemory.html</a:t>
            </a:r>
            <a:endParaRPr sz="600">
              <a:solidFill>
                <a:srgbClr val="434343"/>
              </a:solidFill>
            </a:endParaRPr>
          </a:p>
        </p:txBody>
      </p:sp>
      <p:sp>
        <p:nvSpPr>
          <p:cNvPr id="776" name="Google Shape;776;p87"/>
          <p:cNvSpPr txBox="1"/>
          <p:nvPr/>
        </p:nvSpPr>
        <p:spPr>
          <a:xfrm>
            <a:off x="6722151" y="194900"/>
            <a:ext cx="22233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What’s New in Pandas 2.0</a:t>
            </a:r>
            <a:endParaRPr sz="1200">
              <a:solidFill>
                <a:srgbClr val="E50042"/>
              </a:solidFill>
              <a:latin typeface="Noto Sans"/>
              <a:ea typeface="Noto Sans"/>
              <a:cs typeface="Noto Sans"/>
              <a:sym typeface="Noto Sans"/>
            </a:endParaRPr>
          </a:p>
        </p:txBody>
      </p:sp>
      <p:sp>
        <p:nvSpPr>
          <p:cNvPr id="777" name="Google Shape;777;p87"/>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88"/>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3" name="Google Shape;783;p88"/>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CoW in Pandas 2 &amp; 3</a:t>
            </a:r>
            <a:endParaRPr/>
          </a:p>
        </p:txBody>
      </p:sp>
      <p:sp>
        <p:nvSpPr>
          <p:cNvPr id="784" name="Google Shape;784;p88"/>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The technique mitigates the arbitrary alteration or deletion of resources in Pandas DataFrame</a:t>
            </a:r>
            <a:endParaRPr/>
          </a:p>
          <a:p>
            <a:pPr indent="-330200" lvl="0" marL="457200" rtl="0" algn="l">
              <a:spcBef>
                <a:spcPts val="0"/>
              </a:spcBef>
              <a:spcAft>
                <a:spcPts val="0"/>
              </a:spcAft>
              <a:buSzPts val="1600"/>
              <a:buChar char="●"/>
            </a:pPr>
            <a:r>
              <a:rPr lang="en"/>
              <a:t>Through integration with </a:t>
            </a:r>
            <a:r>
              <a:rPr i="1" lang="en"/>
              <a:t>PyArrow</a:t>
            </a:r>
            <a:r>
              <a:rPr lang="en"/>
              <a:t>, it’s expected to become more robust</a:t>
            </a:r>
            <a:endParaRPr/>
          </a:p>
          <a:p>
            <a:pPr indent="-330200" lvl="0" marL="457200" rtl="0" algn="l">
              <a:spcBef>
                <a:spcPts val="0"/>
              </a:spcBef>
              <a:spcAft>
                <a:spcPts val="0"/>
              </a:spcAft>
              <a:buSzPts val="1600"/>
              <a:buChar char="●"/>
            </a:pPr>
            <a:r>
              <a:rPr lang="en"/>
              <a:t>This is also why the use of </a:t>
            </a:r>
            <a:r>
              <a:rPr i="1" lang="en"/>
              <a:t>Chained Assignment</a:t>
            </a:r>
            <a:r>
              <a:rPr lang="en"/>
              <a:t> is recommended</a:t>
            </a:r>
            <a:br>
              <a:rPr lang="en"/>
            </a:br>
            <a:r>
              <a:rPr lang="en"/>
              <a:t>(+ Python’s more precise error messaging is beneficial)</a:t>
            </a:r>
            <a:endParaRPr/>
          </a:p>
        </p:txBody>
      </p:sp>
      <p:sp>
        <p:nvSpPr>
          <p:cNvPr id="785" name="Google Shape;785;p88"/>
          <p:cNvSpPr txBox="1"/>
          <p:nvPr/>
        </p:nvSpPr>
        <p:spPr>
          <a:xfrm>
            <a:off x="6722151" y="194900"/>
            <a:ext cx="22233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What’s New in Pandas 2.0</a:t>
            </a:r>
            <a:endParaRPr sz="1200">
              <a:solidFill>
                <a:srgbClr val="E50042"/>
              </a:solidFill>
              <a:latin typeface="Noto Sans"/>
              <a:ea typeface="Noto Sans"/>
              <a:cs typeface="Noto Sans"/>
              <a:sym typeface="Noto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89"/>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1" name="Google Shape;791;p89"/>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Official Documentation about CoW in Pandas</a:t>
            </a:r>
            <a:endParaRPr/>
          </a:p>
        </p:txBody>
      </p:sp>
      <p:sp>
        <p:nvSpPr>
          <p:cNvPr id="792" name="Google Shape;792;p89"/>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Introduced in version 1.5.0, Copy-on-Write (CoW) now supports most possible optimizations since version 2.0.</a:t>
            </a:r>
            <a:endParaRPr/>
          </a:p>
          <a:p>
            <a:pPr indent="-330200" lvl="0" marL="457200" rtl="0" algn="l">
              <a:spcBef>
                <a:spcPts val="0"/>
              </a:spcBef>
              <a:spcAft>
                <a:spcPts val="0"/>
              </a:spcAft>
              <a:buSzPts val="1600"/>
              <a:buChar char="●"/>
            </a:pPr>
            <a:r>
              <a:rPr lang="en"/>
              <a:t>CoW is likely to be default from version 3.0.</a:t>
            </a:r>
            <a:endParaRPr/>
          </a:p>
          <a:p>
            <a:pPr indent="-330200" lvl="0" marL="457200" rtl="0" algn="l">
              <a:spcBef>
                <a:spcPts val="0"/>
              </a:spcBef>
              <a:spcAft>
                <a:spcPts val="0"/>
              </a:spcAft>
              <a:buSzPts val="1600"/>
              <a:buChar char="●"/>
            </a:pPr>
            <a:r>
              <a:rPr lang="en"/>
              <a:t>By preventing multi-object updates in single statements, CoW provides more predictable results and eliminates side effects like indexing. Furthermore, by delaying copies, it enhances performance and memory usage.</a:t>
            </a:r>
            <a:endParaRPr/>
          </a:p>
        </p:txBody>
      </p:sp>
      <p:sp>
        <p:nvSpPr>
          <p:cNvPr id="793" name="Google Shape;793;p89"/>
          <p:cNvSpPr txBox="1"/>
          <p:nvPr/>
        </p:nvSpPr>
        <p:spPr>
          <a:xfrm>
            <a:off x="5050700" y="4877800"/>
            <a:ext cx="3608400" cy="15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434343"/>
                </a:solidFill>
              </a:rPr>
              <a:t>Sources: https://pandas.pydata.org/docs/user_guide/copy_on_write.html</a:t>
            </a:r>
            <a:endParaRPr sz="600">
              <a:solidFill>
                <a:srgbClr val="434343"/>
              </a:solidFill>
            </a:endParaRPr>
          </a:p>
        </p:txBody>
      </p:sp>
      <p:sp>
        <p:nvSpPr>
          <p:cNvPr id="794" name="Google Shape;794;p89"/>
          <p:cNvSpPr txBox="1"/>
          <p:nvPr/>
        </p:nvSpPr>
        <p:spPr>
          <a:xfrm>
            <a:off x="6722151" y="194900"/>
            <a:ext cx="22233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What’s New in Pandas 2.0</a:t>
            </a:r>
            <a:endParaRPr sz="1200">
              <a:solidFill>
                <a:srgbClr val="E50042"/>
              </a:solidFill>
              <a:latin typeface="Noto Sans"/>
              <a:ea typeface="Noto Sans"/>
              <a:cs typeface="Noto Sans"/>
              <a:sym typeface="Noto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90"/>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0" name="Google Shape;800;p90"/>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 of CoW in Pandas</a:t>
            </a:r>
            <a:endParaRPr/>
          </a:p>
        </p:txBody>
      </p:sp>
      <p:sp>
        <p:nvSpPr>
          <p:cNvPr id="801" name="Google Shape;801;p90"/>
          <p:cNvSpPr txBox="1"/>
          <p:nvPr/>
        </p:nvSpPr>
        <p:spPr>
          <a:xfrm>
            <a:off x="5050700" y="4877800"/>
            <a:ext cx="3608400" cy="15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434343"/>
                </a:solidFill>
              </a:rPr>
              <a:t>S</a:t>
            </a:r>
            <a:r>
              <a:rPr lang="en" sz="600">
                <a:solidFill>
                  <a:srgbClr val="434343"/>
                </a:solidFill>
              </a:rPr>
              <a:t>ources: </a:t>
            </a:r>
            <a:r>
              <a:rPr lang="en" sz="600">
                <a:solidFill>
                  <a:srgbClr val="434343"/>
                </a:solidFill>
              </a:rPr>
              <a:t>https://pandas.pydata.org/docs/user_guide/copy_on_write.html</a:t>
            </a:r>
            <a:endParaRPr sz="600">
              <a:solidFill>
                <a:srgbClr val="434343"/>
              </a:solidFill>
            </a:endParaRPr>
          </a:p>
        </p:txBody>
      </p:sp>
      <p:pic>
        <p:nvPicPr>
          <p:cNvPr id="802" name="Google Shape;802;p90"/>
          <p:cNvPicPr preferRelativeResize="0"/>
          <p:nvPr/>
        </p:nvPicPr>
        <p:blipFill>
          <a:blip r:embed="rId3">
            <a:alphaModFix/>
          </a:blip>
          <a:stretch>
            <a:fillRect/>
          </a:stretch>
        </p:blipFill>
        <p:spPr>
          <a:xfrm>
            <a:off x="1926325" y="1360475"/>
            <a:ext cx="5291349" cy="3060176"/>
          </a:xfrm>
          <a:prstGeom prst="rect">
            <a:avLst/>
          </a:prstGeom>
          <a:noFill/>
          <a:ln>
            <a:noFill/>
          </a:ln>
        </p:spPr>
      </p:pic>
      <p:sp>
        <p:nvSpPr>
          <p:cNvPr id="803" name="Google Shape;803;p90"/>
          <p:cNvSpPr txBox="1"/>
          <p:nvPr/>
        </p:nvSpPr>
        <p:spPr>
          <a:xfrm>
            <a:off x="6722151" y="194900"/>
            <a:ext cx="22233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What’s New in Pandas 2.0</a:t>
            </a:r>
            <a:endParaRPr sz="1200">
              <a:solidFill>
                <a:srgbClr val="E50042"/>
              </a:solidFill>
              <a:latin typeface="Noto Sans"/>
              <a:ea typeface="Noto Sans"/>
              <a:cs typeface="Noto Sans"/>
              <a:sym typeface="Noto Sans"/>
            </a:endParaRPr>
          </a:p>
        </p:txBody>
      </p:sp>
      <p:sp>
        <p:nvSpPr>
          <p:cNvPr id="804" name="Google Shape;804;p90"/>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1"/>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0" name="Google Shape;810;p91"/>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PyArrow Functionalities in Pandas 2.0</a:t>
            </a:r>
            <a:endParaRPr/>
          </a:p>
        </p:txBody>
      </p:sp>
      <p:sp>
        <p:nvSpPr>
          <p:cNvPr id="811" name="Google Shape;811;p91"/>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More extensive data types compared to NumPy</a:t>
            </a:r>
            <a:endParaRPr/>
          </a:p>
          <a:p>
            <a:pPr indent="-330200" lvl="0" marL="457200" rtl="0" algn="l">
              <a:spcBef>
                <a:spcPts val="0"/>
              </a:spcBef>
              <a:spcAft>
                <a:spcPts val="0"/>
              </a:spcAft>
              <a:buSzPts val="1600"/>
              <a:buChar char="●"/>
            </a:pPr>
            <a:r>
              <a:rPr lang="en"/>
              <a:t>Missing data support (NA) for all data types</a:t>
            </a:r>
            <a:endParaRPr/>
          </a:p>
          <a:p>
            <a:pPr indent="-330200" lvl="0" marL="457200" rtl="0" algn="l">
              <a:spcBef>
                <a:spcPts val="0"/>
              </a:spcBef>
              <a:spcAft>
                <a:spcPts val="0"/>
              </a:spcAft>
              <a:buSzPts val="1600"/>
              <a:buChar char="●"/>
            </a:pPr>
            <a:r>
              <a:rPr lang="en"/>
              <a:t>Performant IO reader integration</a:t>
            </a:r>
            <a:endParaRPr/>
          </a:p>
          <a:p>
            <a:pPr indent="-330200" lvl="0" marL="457200" rtl="0" algn="l">
              <a:spcBef>
                <a:spcPts val="0"/>
              </a:spcBef>
              <a:spcAft>
                <a:spcPts val="0"/>
              </a:spcAft>
              <a:buSzPts val="1600"/>
              <a:buChar char="●"/>
            </a:pPr>
            <a:r>
              <a:rPr lang="en"/>
              <a:t>Facilitate interoperability with other dataframe libraries based on the Apache Arrow specification (e.g. polars, cuDF)</a:t>
            </a:r>
            <a:endParaRPr/>
          </a:p>
        </p:txBody>
      </p:sp>
      <p:sp>
        <p:nvSpPr>
          <p:cNvPr id="812" name="Google Shape;812;p91"/>
          <p:cNvSpPr txBox="1"/>
          <p:nvPr/>
        </p:nvSpPr>
        <p:spPr>
          <a:xfrm>
            <a:off x="5050700" y="4877800"/>
            <a:ext cx="3608400" cy="15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00">
                <a:solidFill>
                  <a:srgbClr val="434343"/>
                </a:solidFill>
              </a:rPr>
              <a:t>Sources: </a:t>
            </a:r>
            <a:r>
              <a:rPr lang="en" sz="700">
                <a:solidFill>
                  <a:srgbClr val="434343"/>
                </a:solidFill>
              </a:rPr>
              <a:t>https://pandas.pydata.org/docs/user_guide/pyarrow.html</a:t>
            </a:r>
            <a:endParaRPr sz="700">
              <a:solidFill>
                <a:srgbClr val="434343"/>
              </a:solidFill>
            </a:endParaRPr>
          </a:p>
        </p:txBody>
      </p:sp>
      <p:sp>
        <p:nvSpPr>
          <p:cNvPr id="813" name="Google Shape;813;p91"/>
          <p:cNvSpPr txBox="1"/>
          <p:nvPr/>
        </p:nvSpPr>
        <p:spPr>
          <a:xfrm>
            <a:off x="6722151" y="194900"/>
            <a:ext cx="22233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What’s New in Pandas 2.0</a:t>
            </a:r>
            <a:endParaRPr sz="1200">
              <a:solidFill>
                <a:srgbClr val="E50042"/>
              </a:solidFill>
              <a:latin typeface="Noto Sans"/>
              <a:ea typeface="Noto Sans"/>
              <a:cs typeface="Noto Sans"/>
              <a:sym typeface="Noto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92"/>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9" name="Google Shape;819;p92"/>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Apache Arrow</a:t>
            </a:r>
            <a:endParaRPr/>
          </a:p>
        </p:txBody>
      </p:sp>
      <p:sp>
        <p:nvSpPr>
          <p:cNvPr id="820" name="Google Shape;820;p92"/>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Cross-language development framework for in-memory data</a:t>
            </a:r>
            <a:endParaRPr/>
          </a:p>
          <a:p>
            <a:pPr indent="-330200" lvl="0" marL="457200" rtl="0" algn="l">
              <a:spcBef>
                <a:spcPts val="0"/>
              </a:spcBef>
              <a:spcAft>
                <a:spcPts val="0"/>
              </a:spcAft>
              <a:buSzPts val="1600"/>
              <a:buChar char="●"/>
            </a:pPr>
            <a:r>
              <a:rPr lang="en"/>
              <a:t>Language-independent columnar memory format</a:t>
            </a:r>
            <a:endParaRPr/>
          </a:p>
          <a:p>
            <a:pPr indent="-330200" lvl="0" marL="457200" rtl="0" algn="l">
              <a:spcBef>
                <a:spcPts val="0"/>
              </a:spcBef>
              <a:spcAft>
                <a:spcPts val="0"/>
              </a:spcAft>
              <a:buSzPts val="1600"/>
              <a:buChar char="●"/>
            </a:pPr>
            <a:r>
              <a:rPr lang="en"/>
              <a:t>Organized for efficient analytic operations on CPUs and GPUs</a:t>
            </a:r>
            <a:endParaRPr/>
          </a:p>
          <a:p>
            <a:pPr indent="-330200" lvl="0" marL="457200" rtl="0" algn="l">
              <a:spcBef>
                <a:spcPts val="0"/>
              </a:spcBef>
              <a:spcAft>
                <a:spcPts val="0"/>
              </a:spcAft>
              <a:buSzPts val="1600"/>
              <a:buChar char="●"/>
            </a:pPr>
            <a:r>
              <a:rPr lang="en"/>
              <a:t>Supports zero-copy reads for lightning-fast data access without serialization overhead</a:t>
            </a:r>
            <a:endParaRPr/>
          </a:p>
          <a:p>
            <a:pPr indent="-330200" lvl="0" marL="457200" rtl="0" algn="l">
              <a:spcBef>
                <a:spcPts val="0"/>
              </a:spcBef>
              <a:spcAft>
                <a:spcPts val="0"/>
              </a:spcAft>
              <a:buSzPts val="1600"/>
              <a:buChar char="●"/>
            </a:pPr>
            <a:r>
              <a:rPr lang="en"/>
              <a:t>Available for </a:t>
            </a:r>
            <a:r>
              <a:rPr i="1" lang="en"/>
              <a:t>C, C++, C#, Go, Java, JavaScript, Julia, MATLAB, Python, R, Ruby, </a:t>
            </a:r>
            <a:r>
              <a:rPr lang="en"/>
              <a:t>and</a:t>
            </a:r>
            <a:r>
              <a:rPr i="1" lang="en"/>
              <a:t> Rust</a:t>
            </a:r>
            <a:endParaRPr i="1"/>
          </a:p>
        </p:txBody>
      </p:sp>
      <p:pic>
        <p:nvPicPr>
          <p:cNvPr id="821" name="Google Shape;821;p92"/>
          <p:cNvPicPr preferRelativeResize="0"/>
          <p:nvPr/>
        </p:nvPicPr>
        <p:blipFill>
          <a:blip r:embed="rId3">
            <a:alphaModFix/>
          </a:blip>
          <a:stretch>
            <a:fillRect/>
          </a:stretch>
        </p:blipFill>
        <p:spPr>
          <a:xfrm>
            <a:off x="7210725" y="531700"/>
            <a:ext cx="1385834" cy="506700"/>
          </a:xfrm>
          <a:prstGeom prst="rect">
            <a:avLst/>
          </a:prstGeom>
          <a:noFill/>
          <a:ln>
            <a:noFill/>
          </a:ln>
        </p:spPr>
      </p:pic>
      <p:sp>
        <p:nvSpPr>
          <p:cNvPr id="822" name="Google Shape;822;p92"/>
          <p:cNvSpPr txBox="1"/>
          <p:nvPr/>
        </p:nvSpPr>
        <p:spPr>
          <a:xfrm>
            <a:off x="5050700" y="4877800"/>
            <a:ext cx="3608400" cy="15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434343"/>
                </a:solidFill>
              </a:rPr>
              <a:t>Sources: </a:t>
            </a:r>
            <a:r>
              <a:rPr lang="en" sz="600">
                <a:solidFill>
                  <a:srgbClr val="434343"/>
                </a:solidFill>
              </a:rPr>
              <a:t>https://arrow.apache.org</a:t>
            </a:r>
            <a:endParaRPr sz="600">
              <a:solidFill>
                <a:srgbClr val="434343"/>
              </a:solidFill>
            </a:endParaRPr>
          </a:p>
        </p:txBody>
      </p:sp>
      <p:sp>
        <p:nvSpPr>
          <p:cNvPr id="823" name="Google Shape;823;p92"/>
          <p:cNvSpPr txBox="1"/>
          <p:nvPr/>
        </p:nvSpPr>
        <p:spPr>
          <a:xfrm>
            <a:off x="6722151" y="194900"/>
            <a:ext cx="22233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What’s New in Pandas 2.0</a:t>
            </a:r>
            <a:endParaRPr sz="1200">
              <a:solidFill>
                <a:srgbClr val="E50042"/>
              </a:solidFill>
              <a:latin typeface="Noto Sans"/>
              <a:ea typeface="Noto Sans"/>
              <a:cs typeface="Noto Sans"/>
              <a:sym typeface="Noto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93"/>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9" name="Google Shape;829;p93"/>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Pandas with PyArrow</a:t>
            </a:r>
            <a:endParaRPr/>
          </a:p>
        </p:txBody>
      </p:sp>
      <p:sp>
        <p:nvSpPr>
          <p:cNvPr id="830" name="Google Shape;830;p93"/>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Enhances memory efficiency and performance</a:t>
            </a:r>
            <a:endParaRPr/>
          </a:p>
          <a:p>
            <a:pPr indent="-330200" lvl="0" marL="457200" rtl="0" algn="l">
              <a:spcBef>
                <a:spcPts val="0"/>
              </a:spcBef>
              <a:spcAft>
                <a:spcPts val="0"/>
              </a:spcAft>
              <a:buSzPts val="1600"/>
              <a:buChar char="●"/>
            </a:pPr>
            <a:r>
              <a:rPr lang="en"/>
              <a:t>Performs faster computations and Manages larger datasets</a:t>
            </a:r>
            <a:endParaRPr/>
          </a:p>
        </p:txBody>
      </p:sp>
      <p:pic>
        <p:nvPicPr>
          <p:cNvPr id="831" name="Google Shape;831;p93"/>
          <p:cNvPicPr preferRelativeResize="0"/>
          <p:nvPr/>
        </p:nvPicPr>
        <p:blipFill>
          <a:blip r:embed="rId3">
            <a:alphaModFix/>
          </a:blip>
          <a:stretch>
            <a:fillRect/>
          </a:stretch>
        </p:blipFill>
        <p:spPr>
          <a:xfrm>
            <a:off x="2517687" y="2215493"/>
            <a:ext cx="4108625" cy="2432050"/>
          </a:xfrm>
          <a:prstGeom prst="rect">
            <a:avLst/>
          </a:prstGeom>
          <a:noFill/>
          <a:ln>
            <a:noFill/>
          </a:ln>
        </p:spPr>
      </p:pic>
      <p:sp>
        <p:nvSpPr>
          <p:cNvPr id="832" name="Google Shape;832;p93"/>
          <p:cNvSpPr txBox="1"/>
          <p:nvPr/>
        </p:nvSpPr>
        <p:spPr>
          <a:xfrm>
            <a:off x="5050700" y="4877800"/>
            <a:ext cx="3608400" cy="15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434343"/>
                </a:solidFill>
              </a:rPr>
              <a:t>Sources: </a:t>
            </a:r>
            <a:r>
              <a:rPr lang="en" sz="600">
                <a:solidFill>
                  <a:srgbClr val="434343"/>
                </a:solidFill>
              </a:rPr>
              <a:t>https://pandas.pydata.org/docs/user_guide/pyarrow.html</a:t>
            </a:r>
            <a:endParaRPr sz="600">
              <a:solidFill>
                <a:srgbClr val="434343"/>
              </a:solidFill>
            </a:endParaRPr>
          </a:p>
        </p:txBody>
      </p:sp>
      <p:sp>
        <p:nvSpPr>
          <p:cNvPr id="833" name="Google Shape;833;p93"/>
          <p:cNvSpPr txBox="1"/>
          <p:nvPr/>
        </p:nvSpPr>
        <p:spPr>
          <a:xfrm>
            <a:off x="6722151" y="194900"/>
            <a:ext cx="22233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What’s New in Pandas 2.0</a:t>
            </a:r>
            <a:endParaRPr sz="1200">
              <a:solidFill>
                <a:srgbClr val="E50042"/>
              </a:solidFill>
              <a:latin typeface="Noto Sans"/>
              <a:ea typeface="Noto Sans"/>
              <a:cs typeface="Noto Sans"/>
              <a:sym typeface="Noto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94"/>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9" name="Google Shape;839;p94"/>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Working with text data in Pandas 2.0</a:t>
            </a:r>
            <a:endParaRPr/>
          </a:p>
        </p:txBody>
      </p:sp>
      <p:sp>
        <p:nvSpPr>
          <p:cNvPr id="840" name="Google Shape;840;p94"/>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Recommended to use </a:t>
            </a:r>
            <a:r>
              <a:rPr i="1" lang="en"/>
              <a:t>string</a:t>
            </a:r>
            <a:r>
              <a:rPr lang="en"/>
              <a:t> rather than </a:t>
            </a:r>
            <a:r>
              <a:rPr i="1" lang="en"/>
              <a:t>object</a:t>
            </a:r>
            <a:r>
              <a:rPr lang="en"/>
              <a:t> dtype for text data</a:t>
            </a:r>
            <a:endParaRPr/>
          </a:p>
        </p:txBody>
      </p:sp>
      <p:pic>
        <p:nvPicPr>
          <p:cNvPr id="841" name="Google Shape;841;p94"/>
          <p:cNvPicPr preferRelativeResize="0"/>
          <p:nvPr/>
        </p:nvPicPr>
        <p:blipFill>
          <a:blip r:embed="rId3">
            <a:alphaModFix/>
          </a:blip>
          <a:stretch>
            <a:fillRect/>
          </a:stretch>
        </p:blipFill>
        <p:spPr>
          <a:xfrm>
            <a:off x="2100075" y="1921825"/>
            <a:ext cx="4943850" cy="2425575"/>
          </a:xfrm>
          <a:prstGeom prst="rect">
            <a:avLst/>
          </a:prstGeom>
          <a:noFill/>
          <a:ln>
            <a:noFill/>
          </a:ln>
        </p:spPr>
      </p:pic>
      <p:sp>
        <p:nvSpPr>
          <p:cNvPr id="842" name="Google Shape;842;p94"/>
          <p:cNvSpPr txBox="1"/>
          <p:nvPr/>
        </p:nvSpPr>
        <p:spPr>
          <a:xfrm>
            <a:off x="5050700" y="4877800"/>
            <a:ext cx="3608400" cy="15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434343"/>
                </a:solidFill>
              </a:rPr>
              <a:t>Sources: </a:t>
            </a:r>
            <a:r>
              <a:rPr lang="en" sz="600">
                <a:solidFill>
                  <a:srgbClr val="434343"/>
                </a:solidFill>
              </a:rPr>
              <a:t>https://pandas.pydata.org/docs/user_guide/text.html</a:t>
            </a:r>
            <a:endParaRPr sz="600">
              <a:solidFill>
                <a:srgbClr val="434343"/>
              </a:solidFill>
            </a:endParaRPr>
          </a:p>
        </p:txBody>
      </p:sp>
      <p:sp>
        <p:nvSpPr>
          <p:cNvPr id="843" name="Google Shape;843;p94"/>
          <p:cNvSpPr txBox="1"/>
          <p:nvPr/>
        </p:nvSpPr>
        <p:spPr>
          <a:xfrm>
            <a:off x="6722151" y="194900"/>
            <a:ext cx="22233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What’s New in Pandas 2.0</a:t>
            </a:r>
            <a:endParaRPr sz="1200">
              <a:solidFill>
                <a:srgbClr val="E50042"/>
              </a:solidFill>
              <a:latin typeface="Noto Sans"/>
              <a:ea typeface="Noto Sans"/>
              <a:cs typeface="Noto Sans"/>
              <a:sym typeface="No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4"/>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we don’t hand-roll LLM serving?</a:t>
            </a:r>
            <a:endParaRPr/>
          </a:p>
        </p:txBody>
      </p:sp>
      <p:sp>
        <p:nvSpPr>
          <p:cNvPr id="118" name="Google Shape;118;p14"/>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We use vLLM not because we’re incapable</a:t>
            </a:r>
            <a:endParaRPr/>
          </a:p>
          <a:p>
            <a:pPr indent="-330200" lvl="0" marL="457200" rtl="0" algn="l">
              <a:spcBef>
                <a:spcPts val="0"/>
              </a:spcBef>
              <a:spcAft>
                <a:spcPts val="0"/>
              </a:spcAft>
              <a:buSzPts val="1600"/>
              <a:buChar char="●"/>
            </a:pPr>
            <a:r>
              <a:rPr lang="en"/>
              <a:t>We use it  because we can’t spend all our time on:</a:t>
            </a:r>
            <a:endParaRPr/>
          </a:p>
          <a:p>
            <a:pPr indent="-304800" lvl="1" marL="914400" rtl="0" algn="l">
              <a:spcBef>
                <a:spcPts val="0"/>
              </a:spcBef>
              <a:spcAft>
                <a:spcPts val="0"/>
              </a:spcAft>
              <a:buSzPts val="1200"/>
              <a:buChar char="○"/>
            </a:pPr>
            <a:r>
              <a:rPr lang="en"/>
              <a:t>KV cache, batching, scheduling</a:t>
            </a:r>
            <a:endParaRPr/>
          </a:p>
          <a:p>
            <a:pPr indent="-304800" lvl="1" marL="914400" rtl="0" algn="l">
              <a:spcBef>
                <a:spcPts val="1000"/>
              </a:spcBef>
              <a:spcAft>
                <a:spcPts val="0"/>
              </a:spcAft>
              <a:buSzPts val="1200"/>
              <a:buChar char="○"/>
            </a:pPr>
            <a:r>
              <a:rPr lang="en"/>
              <a:t>Glud code for every new open-source model</a:t>
            </a:r>
            <a:endParaRPr/>
          </a:p>
          <a:p>
            <a:pPr indent="-304800" lvl="1" marL="914400" rtl="0" algn="l">
              <a:spcBef>
                <a:spcPts val="1000"/>
              </a:spcBef>
              <a:spcAft>
                <a:spcPts val="0"/>
              </a:spcAft>
              <a:buSzPts val="1200"/>
              <a:buChar char="○"/>
            </a:pPr>
            <a:r>
              <a:rPr lang="en"/>
              <a:t>Model rollout / rollback</a:t>
            </a:r>
            <a:endParaRPr/>
          </a:p>
          <a:p>
            <a:pPr indent="-304800" lvl="1" marL="914400" rtl="0" algn="l">
              <a:spcBef>
                <a:spcPts val="1000"/>
              </a:spcBef>
              <a:spcAft>
                <a:spcPts val="0"/>
              </a:spcAft>
              <a:buSzPts val="1200"/>
              <a:buChar char="○"/>
            </a:pPr>
            <a:r>
              <a:rPr lang="en"/>
              <a:t>Monitoring, logging, autoscaling</a:t>
            </a:r>
            <a:endParaRPr/>
          </a:p>
          <a:p>
            <a:pPr indent="-330200" lvl="0" marL="457200" rtl="0" algn="l">
              <a:spcBef>
                <a:spcPts val="1000"/>
              </a:spcBef>
              <a:spcAft>
                <a:spcPts val="0"/>
              </a:spcAft>
              <a:buSzPts val="1600"/>
              <a:buChar char="●"/>
            </a:pPr>
            <a:r>
              <a:rPr lang="en"/>
              <a:t>We delegate infra complexity to a serving framework</a:t>
            </a:r>
            <a:endParaRPr/>
          </a:p>
          <a:p>
            <a:pPr indent="-330200" lvl="0" marL="457200" rtl="0" algn="l">
              <a:spcBef>
                <a:spcPts val="0"/>
              </a:spcBef>
              <a:spcAft>
                <a:spcPts val="0"/>
              </a:spcAft>
              <a:buSzPts val="1600"/>
              <a:buChar char="●"/>
            </a:pPr>
            <a:r>
              <a:rPr lang="en"/>
              <a:t>This let us </a:t>
            </a:r>
            <a:r>
              <a:rPr lang="en"/>
              <a:t>focus</a:t>
            </a:r>
            <a:r>
              <a:rPr lang="en"/>
              <a:t> on:</a:t>
            </a:r>
            <a:endParaRPr/>
          </a:p>
          <a:p>
            <a:pPr indent="-304800" lvl="1" marL="914400" rtl="0" algn="l">
              <a:spcBef>
                <a:spcPts val="0"/>
              </a:spcBef>
              <a:spcAft>
                <a:spcPts val="0"/>
              </a:spcAft>
              <a:buSzPts val="1200"/>
              <a:buChar char="○"/>
            </a:pPr>
            <a:r>
              <a:rPr lang="en"/>
              <a:t>“What should we serve to users?”</a:t>
            </a:r>
            <a:endParaRPr/>
          </a:p>
          <a:p>
            <a:pPr indent="-304800" lvl="1" marL="914400" rtl="0" algn="l">
              <a:spcBef>
                <a:spcPts val="1000"/>
              </a:spcBef>
              <a:spcAft>
                <a:spcPts val="1000"/>
              </a:spcAft>
              <a:buSzPts val="1200"/>
              <a:buChar char="○"/>
            </a:pPr>
            <a:r>
              <a:rPr lang="en"/>
              <a:t>Not “How do we reinvent a serving stack?”</a:t>
            </a:r>
            <a:endParaRPr/>
          </a:p>
        </p:txBody>
      </p:sp>
      <p:pic>
        <p:nvPicPr>
          <p:cNvPr id="119" name="Google Shape;119;p14"/>
          <p:cNvPicPr preferRelativeResize="0"/>
          <p:nvPr/>
        </p:nvPicPr>
        <p:blipFill rotWithShape="1">
          <a:blip r:embed="rId3">
            <a:alphaModFix/>
          </a:blip>
          <a:srcRect b="27153" l="12667" r="15642" t="29108"/>
          <a:stretch/>
        </p:blipFill>
        <p:spPr>
          <a:xfrm>
            <a:off x="7075175" y="2131325"/>
            <a:ext cx="1379500" cy="63127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95"/>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9" name="Google Shape;849;p95"/>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Experiment on Pandas 2.0</a:t>
            </a:r>
            <a:endParaRPr/>
          </a:p>
        </p:txBody>
      </p:sp>
      <p:sp>
        <p:nvSpPr>
          <p:cNvPr id="850" name="Google Shape;850;p95"/>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by </a:t>
            </a:r>
            <a:r>
              <a:rPr i="1" lang="en"/>
              <a:t>Marc Garcia</a:t>
            </a:r>
            <a:r>
              <a:rPr lang="en"/>
              <a:t> who is main contributor of Pandas</a:t>
            </a:r>
            <a:endParaRPr/>
          </a:p>
        </p:txBody>
      </p:sp>
      <p:graphicFrame>
        <p:nvGraphicFramePr>
          <p:cNvPr id="851" name="Google Shape;851;p95"/>
          <p:cNvGraphicFramePr/>
          <p:nvPr/>
        </p:nvGraphicFramePr>
        <p:xfrm>
          <a:off x="930250" y="2115275"/>
          <a:ext cx="3000000" cy="3000000"/>
        </p:xfrm>
        <a:graphic>
          <a:graphicData uri="http://schemas.openxmlformats.org/drawingml/2006/table">
            <a:tbl>
              <a:tblPr>
                <a:noFill/>
                <a:tableStyleId>{B06A36A3-F109-43A6-A9E3-51559FE183B6}</a:tableStyleId>
              </a:tblPr>
              <a:tblGrid>
                <a:gridCol w="1820875"/>
                <a:gridCol w="1820875"/>
                <a:gridCol w="1820875"/>
                <a:gridCol w="1820875"/>
              </a:tblGrid>
              <a:tr h="381000">
                <a:tc>
                  <a:txBody>
                    <a:bodyPr/>
                    <a:lstStyle/>
                    <a:p>
                      <a:pPr indent="0" lvl="0" marL="0" rtl="0" algn="ctr">
                        <a:spcBef>
                          <a:spcPts val="0"/>
                        </a:spcBef>
                        <a:spcAft>
                          <a:spcPts val="0"/>
                        </a:spcAft>
                        <a:buNone/>
                      </a:pPr>
                      <a:r>
                        <a:rPr lang="en">
                          <a:solidFill>
                            <a:srgbClr val="242424"/>
                          </a:solidFill>
                          <a:latin typeface="Noto Sans Medium"/>
                          <a:ea typeface="Noto Sans Medium"/>
                          <a:cs typeface="Noto Sans Medium"/>
                          <a:sym typeface="Noto Sans Medium"/>
                        </a:rPr>
                        <a:t>Operation</a:t>
                      </a:r>
                      <a:endParaRPr>
                        <a:solidFill>
                          <a:srgbClr val="242424"/>
                        </a:solidFill>
                        <a:latin typeface="Noto Sans Medium"/>
                        <a:ea typeface="Noto Sans Medium"/>
                        <a:cs typeface="Noto Sans Medium"/>
                        <a:sym typeface="Noto Sans Medium"/>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rgbClr val="242424"/>
                          </a:solidFill>
                          <a:latin typeface="Noto Sans Medium"/>
                          <a:ea typeface="Noto Sans Medium"/>
                          <a:cs typeface="Noto Sans Medium"/>
                          <a:sym typeface="Noto Sans Medium"/>
                        </a:rPr>
                        <a:t>Time with NumPy</a:t>
                      </a:r>
                      <a:endParaRPr>
                        <a:solidFill>
                          <a:srgbClr val="242424"/>
                        </a:solidFill>
                        <a:latin typeface="Noto Sans Medium"/>
                        <a:ea typeface="Noto Sans Medium"/>
                        <a:cs typeface="Noto Sans Medium"/>
                        <a:sym typeface="Noto Sans Medium"/>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rgbClr val="242424"/>
                          </a:solidFill>
                          <a:latin typeface="Noto Sans Medium"/>
                          <a:ea typeface="Noto Sans Medium"/>
                          <a:cs typeface="Noto Sans Medium"/>
                          <a:sym typeface="Noto Sans Medium"/>
                        </a:rPr>
                        <a:t>Time with Arrow</a:t>
                      </a:r>
                      <a:endParaRPr>
                        <a:solidFill>
                          <a:srgbClr val="242424"/>
                        </a:solidFill>
                        <a:latin typeface="Noto Sans Medium"/>
                        <a:ea typeface="Noto Sans Medium"/>
                        <a:cs typeface="Noto Sans Medium"/>
                        <a:sym typeface="Noto Sans Medium"/>
                      </a:endParaRPr>
                    </a:p>
                  </a:txBody>
                  <a:tcPr marT="91425" marB="91425" marR="91425" marL="91425">
                    <a:solidFill>
                      <a:srgbClr val="EFEFEF"/>
                    </a:solidFill>
                  </a:tcPr>
                </a:tc>
                <a:tc>
                  <a:txBody>
                    <a:bodyPr/>
                    <a:lstStyle/>
                    <a:p>
                      <a:pPr indent="0" lvl="0" marL="0" rtl="0" algn="ctr">
                        <a:spcBef>
                          <a:spcPts val="0"/>
                        </a:spcBef>
                        <a:spcAft>
                          <a:spcPts val="0"/>
                        </a:spcAft>
                        <a:buNone/>
                      </a:pPr>
                      <a:r>
                        <a:rPr lang="en">
                          <a:solidFill>
                            <a:srgbClr val="242424"/>
                          </a:solidFill>
                          <a:latin typeface="Noto Sans Medium"/>
                          <a:ea typeface="Noto Sans Medium"/>
                          <a:cs typeface="Noto Sans Medium"/>
                          <a:sym typeface="Noto Sans Medium"/>
                        </a:rPr>
                        <a:t>Speed up</a:t>
                      </a:r>
                      <a:endParaRPr>
                        <a:solidFill>
                          <a:srgbClr val="242424"/>
                        </a:solidFill>
                        <a:latin typeface="Noto Sans Medium"/>
                        <a:ea typeface="Noto Sans Medium"/>
                        <a:cs typeface="Noto Sans Medium"/>
                        <a:sym typeface="Noto Sans Medium"/>
                      </a:endParaRPr>
                    </a:p>
                  </a:txBody>
                  <a:tcPr marT="91425" marB="91425" marR="91425" marL="91425">
                    <a:solidFill>
                      <a:srgbClr val="EFEFEF"/>
                    </a:solidFill>
                  </a:tcPr>
                </a:tc>
              </a:tr>
              <a:tr h="381000">
                <a:tc>
                  <a:txBody>
                    <a:bodyPr/>
                    <a:lstStyle/>
                    <a:p>
                      <a:pPr indent="0" lvl="0" marL="0" rtl="0" algn="l">
                        <a:spcBef>
                          <a:spcPts val="0"/>
                        </a:spcBef>
                        <a:spcAft>
                          <a:spcPts val="0"/>
                        </a:spcAft>
                        <a:buNone/>
                      </a:pPr>
                      <a:r>
                        <a:rPr lang="en" sz="1300">
                          <a:solidFill>
                            <a:srgbClr val="F8F8F8"/>
                          </a:solidFill>
                          <a:latin typeface="Noto Sans"/>
                          <a:ea typeface="Noto Sans"/>
                          <a:cs typeface="Noto Sans"/>
                          <a:sym typeface="Noto Sans"/>
                        </a:rPr>
                        <a:t>r</a:t>
                      </a:r>
                      <a:r>
                        <a:rPr lang="en" sz="1300">
                          <a:solidFill>
                            <a:srgbClr val="F8F8F8"/>
                          </a:solidFill>
                          <a:latin typeface="Noto Sans"/>
                          <a:ea typeface="Noto Sans"/>
                          <a:cs typeface="Noto Sans"/>
                          <a:sym typeface="Noto Sans"/>
                        </a:rPr>
                        <a:t>ead parquet (50Mb)</a:t>
                      </a:r>
                      <a:endParaRPr sz="1300">
                        <a:solidFill>
                          <a:srgbClr val="F8F8F8"/>
                        </a:solidFill>
                        <a:latin typeface="Noto Sans"/>
                        <a:ea typeface="Noto Sans"/>
                        <a:cs typeface="Noto Sans"/>
                        <a:sym typeface="Noto Sans"/>
                      </a:endParaRPr>
                    </a:p>
                  </a:txBody>
                  <a:tcPr marT="91425" marB="91425" marR="91425" marL="91425"/>
                </a:tc>
                <a:tc>
                  <a:txBody>
                    <a:bodyPr/>
                    <a:lstStyle/>
                    <a:p>
                      <a:pPr indent="0" lvl="0" marL="0" rtl="0" algn="r">
                        <a:spcBef>
                          <a:spcPts val="0"/>
                        </a:spcBef>
                        <a:spcAft>
                          <a:spcPts val="0"/>
                        </a:spcAft>
                        <a:buNone/>
                      </a:pPr>
                      <a:r>
                        <a:rPr lang="en" sz="1300">
                          <a:solidFill>
                            <a:srgbClr val="F8F8F8"/>
                          </a:solidFill>
                          <a:latin typeface="Noto Sans"/>
                          <a:ea typeface="Noto Sans"/>
                          <a:cs typeface="Noto Sans"/>
                          <a:sym typeface="Noto Sans"/>
                        </a:rPr>
                        <a:t>141 ms</a:t>
                      </a:r>
                      <a:endParaRPr sz="1300">
                        <a:solidFill>
                          <a:srgbClr val="F8F8F8"/>
                        </a:solidFill>
                        <a:latin typeface="Noto Sans"/>
                        <a:ea typeface="Noto Sans"/>
                        <a:cs typeface="Noto Sans"/>
                        <a:sym typeface="Noto Sans"/>
                      </a:endParaRPr>
                    </a:p>
                  </a:txBody>
                  <a:tcPr marT="91425" marB="91425" marR="91425" marL="91425"/>
                </a:tc>
                <a:tc>
                  <a:txBody>
                    <a:bodyPr/>
                    <a:lstStyle/>
                    <a:p>
                      <a:pPr indent="0" lvl="0" marL="0" rtl="0" algn="r">
                        <a:spcBef>
                          <a:spcPts val="0"/>
                        </a:spcBef>
                        <a:spcAft>
                          <a:spcPts val="0"/>
                        </a:spcAft>
                        <a:buNone/>
                      </a:pPr>
                      <a:r>
                        <a:rPr lang="en" sz="1300">
                          <a:solidFill>
                            <a:srgbClr val="F8F8F8"/>
                          </a:solidFill>
                          <a:latin typeface="Noto Sans"/>
                          <a:ea typeface="Noto Sans"/>
                          <a:cs typeface="Noto Sans"/>
                          <a:sym typeface="Noto Sans"/>
                        </a:rPr>
                        <a:t>87 ms</a:t>
                      </a:r>
                      <a:endParaRPr sz="1300">
                        <a:solidFill>
                          <a:srgbClr val="F8F8F8"/>
                        </a:solidFill>
                        <a:latin typeface="Noto Sans"/>
                        <a:ea typeface="Noto Sans"/>
                        <a:cs typeface="Noto Sans"/>
                        <a:sym typeface="Noto Sans"/>
                      </a:endParaRPr>
                    </a:p>
                  </a:txBody>
                  <a:tcPr marT="91425" marB="91425" marR="91425" marL="91425"/>
                </a:tc>
                <a:tc>
                  <a:txBody>
                    <a:bodyPr/>
                    <a:lstStyle/>
                    <a:p>
                      <a:pPr indent="0" lvl="0" marL="0" rtl="0" algn="r">
                        <a:spcBef>
                          <a:spcPts val="0"/>
                        </a:spcBef>
                        <a:spcAft>
                          <a:spcPts val="0"/>
                        </a:spcAft>
                        <a:buNone/>
                      </a:pPr>
                      <a:r>
                        <a:rPr lang="en" sz="1300">
                          <a:solidFill>
                            <a:srgbClr val="F8F8F8"/>
                          </a:solidFill>
                          <a:latin typeface="Noto Sans"/>
                          <a:ea typeface="Noto Sans"/>
                          <a:cs typeface="Noto Sans"/>
                          <a:sym typeface="Noto Sans"/>
                        </a:rPr>
                        <a:t>1.6x</a:t>
                      </a:r>
                      <a:endParaRPr sz="1300">
                        <a:solidFill>
                          <a:srgbClr val="F8F8F8"/>
                        </a:solidFill>
                        <a:latin typeface="Noto Sans"/>
                        <a:ea typeface="Noto Sans"/>
                        <a:cs typeface="Noto Sans"/>
                        <a:sym typeface="Noto Sans"/>
                      </a:endParaRPr>
                    </a:p>
                  </a:txBody>
                  <a:tcPr marT="91425" marB="91425" marR="91425" marL="91425"/>
                </a:tc>
              </a:tr>
              <a:tr h="381000">
                <a:tc>
                  <a:txBody>
                    <a:bodyPr/>
                    <a:lstStyle/>
                    <a:p>
                      <a:pPr indent="0" lvl="0" marL="0" rtl="0" algn="l">
                        <a:spcBef>
                          <a:spcPts val="0"/>
                        </a:spcBef>
                        <a:spcAft>
                          <a:spcPts val="0"/>
                        </a:spcAft>
                        <a:buNone/>
                      </a:pPr>
                      <a:r>
                        <a:rPr lang="en" sz="1300">
                          <a:solidFill>
                            <a:srgbClr val="F8F8F8"/>
                          </a:solidFill>
                          <a:latin typeface="Noto Sans"/>
                          <a:ea typeface="Noto Sans"/>
                          <a:cs typeface="Noto Sans"/>
                          <a:sym typeface="Noto Sans"/>
                        </a:rPr>
                        <a:t>m</a:t>
                      </a:r>
                      <a:r>
                        <a:rPr lang="en" sz="1300">
                          <a:solidFill>
                            <a:srgbClr val="F8F8F8"/>
                          </a:solidFill>
                          <a:latin typeface="Noto Sans"/>
                          <a:ea typeface="Noto Sans"/>
                          <a:cs typeface="Noto Sans"/>
                          <a:sym typeface="Noto Sans"/>
                        </a:rPr>
                        <a:t>ean (int64)</a:t>
                      </a:r>
                      <a:endParaRPr sz="1300">
                        <a:solidFill>
                          <a:srgbClr val="F8F8F8"/>
                        </a:solidFill>
                        <a:latin typeface="Noto Sans"/>
                        <a:ea typeface="Noto Sans"/>
                        <a:cs typeface="Noto Sans"/>
                        <a:sym typeface="Noto Sans"/>
                      </a:endParaRPr>
                    </a:p>
                  </a:txBody>
                  <a:tcPr marT="91425" marB="91425" marR="91425" marL="91425"/>
                </a:tc>
                <a:tc>
                  <a:txBody>
                    <a:bodyPr/>
                    <a:lstStyle/>
                    <a:p>
                      <a:pPr indent="0" lvl="0" marL="0" rtl="0" algn="r">
                        <a:spcBef>
                          <a:spcPts val="0"/>
                        </a:spcBef>
                        <a:spcAft>
                          <a:spcPts val="0"/>
                        </a:spcAft>
                        <a:buNone/>
                      </a:pPr>
                      <a:r>
                        <a:rPr lang="en" sz="1300">
                          <a:solidFill>
                            <a:srgbClr val="F8F8F8"/>
                          </a:solidFill>
                          <a:latin typeface="Noto Sans"/>
                          <a:ea typeface="Noto Sans"/>
                          <a:cs typeface="Noto Sans"/>
                          <a:sym typeface="Noto Sans"/>
                        </a:rPr>
                        <a:t>2.03 ms</a:t>
                      </a:r>
                      <a:endParaRPr sz="1300">
                        <a:solidFill>
                          <a:srgbClr val="F8F8F8"/>
                        </a:solidFill>
                        <a:latin typeface="Noto Sans"/>
                        <a:ea typeface="Noto Sans"/>
                        <a:cs typeface="Noto Sans"/>
                        <a:sym typeface="Noto Sans"/>
                      </a:endParaRPr>
                    </a:p>
                  </a:txBody>
                  <a:tcPr marT="91425" marB="91425" marR="91425" marL="91425"/>
                </a:tc>
                <a:tc>
                  <a:txBody>
                    <a:bodyPr/>
                    <a:lstStyle/>
                    <a:p>
                      <a:pPr indent="0" lvl="0" marL="0" rtl="0" algn="r">
                        <a:spcBef>
                          <a:spcPts val="0"/>
                        </a:spcBef>
                        <a:spcAft>
                          <a:spcPts val="0"/>
                        </a:spcAft>
                        <a:buNone/>
                      </a:pPr>
                      <a:r>
                        <a:rPr lang="en" sz="1300">
                          <a:solidFill>
                            <a:srgbClr val="F8F8F8"/>
                          </a:solidFill>
                          <a:latin typeface="Noto Sans"/>
                          <a:ea typeface="Noto Sans"/>
                          <a:cs typeface="Noto Sans"/>
                          <a:sym typeface="Noto Sans"/>
                        </a:rPr>
                        <a:t>1.11 ms</a:t>
                      </a:r>
                      <a:endParaRPr sz="1300">
                        <a:solidFill>
                          <a:srgbClr val="F8F8F8"/>
                        </a:solidFill>
                        <a:latin typeface="Noto Sans"/>
                        <a:ea typeface="Noto Sans"/>
                        <a:cs typeface="Noto Sans"/>
                        <a:sym typeface="Noto Sans"/>
                      </a:endParaRPr>
                    </a:p>
                  </a:txBody>
                  <a:tcPr marT="91425" marB="91425" marR="91425" marL="91425"/>
                </a:tc>
                <a:tc>
                  <a:txBody>
                    <a:bodyPr/>
                    <a:lstStyle/>
                    <a:p>
                      <a:pPr indent="0" lvl="0" marL="0" rtl="0" algn="r">
                        <a:spcBef>
                          <a:spcPts val="0"/>
                        </a:spcBef>
                        <a:spcAft>
                          <a:spcPts val="0"/>
                        </a:spcAft>
                        <a:buNone/>
                      </a:pPr>
                      <a:r>
                        <a:rPr lang="en" sz="1300">
                          <a:solidFill>
                            <a:srgbClr val="F8F8F8"/>
                          </a:solidFill>
                          <a:latin typeface="Noto Sans"/>
                          <a:ea typeface="Noto Sans"/>
                          <a:cs typeface="Noto Sans"/>
                          <a:sym typeface="Noto Sans"/>
                        </a:rPr>
                        <a:t>1.8x</a:t>
                      </a:r>
                      <a:endParaRPr sz="1300">
                        <a:solidFill>
                          <a:srgbClr val="F8F8F8"/>
                        </a:solidFill>
                        <a:latin typeface="Noto Sans"/>
                        <a:ea typeface="Noto Sans"/>
                        <a:cs typeface="Noto Sans"/>
                        <a:sym typeface="Noto Sans"/>
                      </a:endParaRPr>
                    </a:p>
                  </a:txBody>
                  <a:tcPr marT="91425" marB="91425" marR="91425" marL="91425"/>
                </a:tc>
              </a:tr>
              <a:tr h="381000">
                <a:tc>
                  <a:txBody>
                    <a:bodyPr/>
                    <a:lstStyle/>
                    <a:p>
                      <a:pPr indent="0" lvl="0" marL="0" rtl="0" algn="l">
                        <a:spcBef>
                          <a:spcPts val="0"/>
                        </a:spcBef>
                        <a:spcAft>
                          <a:spcPts val="0"/>
                        </a:spcAft>
                        <a:buNone/>
                      </a:pPr>
                      <a:r>
                        <a:rPr lang="en" sz="1300">
                          <a:solidFill>
                            <a:srgbClr val="F8F8F8"/>
                          </a:solidFill>
                          <a:latin typeface="Noto Sans"/>
                          <a:ea typeface="Noto Sans"/>
                          <a:cs typeface="Noto Sans"/>
                          <a:sym typeface="Noto Sans"/>
                        </a:rPr>
                        <a:t>Mean (float64)</a:t>
                      </a:r>
                      <a:endParaRPr sz="1300">
                        <a:solidFill>
                          <a:srgbClr val="F8F8F8"/>
                        </a:solidFill>
                        <a:latin typeface="Noto Sans"/>
                        <a:ea typeface="Noto Sans"/>
                        <a:cs typeface="Noto Sans"/>
                        <a:sym typeface="Noto Sans"/>
                      </a:endParaRPr>
                    </a:p>
                  </a:txBody>
                  <a:tcPr marT="91425" marB="91425" marR="91425" marL="91425"/>
                </a:tc>
                <a:tc>
                  <a:txBody>
                    <a:bodyPr/>
                    <a:lstStyle/>
                    <a:p>
                      <a:pPr indent="0" lvl="0" marL="0" rtl="0" algn="r">
                        <a:spcBef>
                          <a:spcPts val="0"/>
                        </a:spcBef>
                        <a:spcAft>
                          <a:spcPts val="0"/>
                        </a:spcAft>
                        <a:buNone/>
                      </a:pPr>
                      <a:r>
                        <a:rPr lang="en" sz="1300">
                          <a:solidFill>
                            <a:srgbClr val="F8F8F8"/>
                          </a:solidFill>
                          <a:latin typeface="Noto Sans"/>
                          <a:ea typeface="Noto Sans"/>
                          <a:cs typeface="Noto Sans"/>
                          <a:sym typeface="Noto Sans"/>
                        </a:rPr>
                        <a:t>3.56 ms</a:t>
                      </a:r>
                      <a:endParaRPr sz="1300">
                        <a:solidFill>
                          <a:srgbClr val="F8F8F8"/>
                        </a:solidFill>
                        <a:latin typeface="Noto Sans"/>
                        <a:ea typeface="Noto Sans"/>
                        <a:cs typeface="Noto Sans"/>
                        <a:sym typeface="Noto Sans"/>
                      </a:endParaRPr>
                    </a:p>
                  </a:txBody>
                  <a:tcPr marT="91425" marB="91425" marR="91425" marL="91425"/>
                </a:tc>
                <a:tc>
                  <a:txBody>
                    <a:bodyPr/>
                    <a:lstStyle/>
                    <a:p>
                      <a:pPr indent="0" lvl="0" marL="0" rtl="0" algn="r">
                        <a:spcBef>
                          <a:spcPts val="0"/>
                        </a:spcBef>
                        <a:spcAft>
                          <a:spcPts val="0"/>
                        </a:spcAft>
                        <a:buNone/>
                      </a:pPr>
                      <a:r>
                        <a:rPr lang="en" sz="1300">
                          <a:solidFill>
                            <a:srgbClr val="F8F8F8"/>
                          </a:solidFill>
                          <a:latin typeface="Noto Sans"/>
                          <a:ea typeface="Noto Sans"/>
                          <a:cs typeface="Noto Sans"/>
                          <a:sym typeface="Noto Sans"/>
                        </a:rPr>
                        <a:t>1.73 ms</a:t>
                      </a:r>
                      <a:endParaRPr sz="1300">
                        <a:solidFill>
                          <a:srgbClr val="F8F8F8"/>
                        </a:solidFill>
                        <a:latin typeface="Noto Sans"/>
                        <a:ea typeface="Noto Sans"/>
                        <a:cs typeface="Noto Sans"/>
                        <a:sym typeface="Noto Sans"/>
                      </a:endParaRPr>
                    </a:p>
                  </a:txBody>
                  <a:tcPr marT="91425" marB="91425" marR="91425" marL="91425"/>
                </a:tc>
                <a:tc>
                  <a:txBody>
                    <a:bodyPr/>
                    <a:lstStyle/>
                    <a:p>
                      <a:pPr indent="0" lvl="0" marL="0" rtl="0" algn="r">
                        <a:spcBef>
                          <a:spcPts val="0"/>
                        </a:spcBef>
                        <a:spcAft>
                          <a:spcPts val="0"/>
                        </a:spcAft>
                        <a:buNone/>
                      </a:pPr>
                      <a:r>
                        <a:rPr lang="en" sz="1300">
                          <a:solidFill>
                            <a:srgbClr val="F8F8F8"/>
                          </a:solidFill>
                          <a:latin typeface="Noto Sans"/>
                          <a:ea typeface="Noto Sans"/>
                          <a:cs typeface="Noto Sans"/>
                          <a:sym typeface="Noto Sans"/>
                        </a:rPr>
                        <a:t>2.1x</a:t>
                      </a:r>
                      <a:endParaRPr sz="1300">
                        <a:solidFill>
                          <a:srgbClr val="F8F8F8"/>
                        </a:solidFill>
                        <a:latin typeface="Noto Sans"/>
                        <a:ea typeface="Noto Sans"/>
                        <a:cs typeface="Noto Sans"/>
                        <a:sym typeface="Noto Sans"/>
                      </a:endParaRPr>
                    </a:p>
                  </a:txBody>
                  <a:tcPr marT="91425" marB="91425" marR="91425" marL="91425"/>
                </a:tc>
              </a:tr>
              <a:tr h="381000">
                <a:tc>
                  <a:txBody>
                    <a:bodyPr/>
                    <a:lstStyle/>
                    <a:p>
                      <a:pPr indent="0" lvl="0" marL="0" rtl="0" algn="l">
                        <a:spcBef>
                          <a:spcPts val="0"/>
                        </a:spcBef>
                        <a:spcAft>
                          <a:spcPts val="0"/>
                        </a:spcAft>
                        <a:buNone/>
                      </a:pPr>
                      <a:r>
                        <a:rPr lang="en" sz="1300">
                          <a:solidFill>
                            <a:srgbClr val="F8F8F8"/>
                          </a:solidFill>
                          <a:latin typeface="Noto Sans"/>
                          <a:ea typeface="Noto Sans"/>
                          <a:cs typeface="Noto Sans"/>
                          <a:sym typeface="Noto Sans"/>
                        </a:rPr>
                        <a:t>e</a:t>
                      </a:r>
                      <a:r>
                        <a:rPr lang="en" sz="1300">
                          <a:solidFill>
                            <a:srgbClr val="F8F8F8"/>
                          </a:solidFill>
                          <a:latin typeface="Noto Sans"/>
                          <a:ea typeface="Noto Sans"/>
                          <a:cs typeface="Noto Sans"/>
                          <a:sym typeface="Noto Sans"/>
                        </a:rPr>
                        <a:t>ndswith (string)</a:t>
                      </a:r>
                      <a:endParaRPr sz="1300">
                        <a:solidFill>
                          <a:srgbClr val="F8F8F8"/>
                        </a:solidFill>
                        <a:latin typeface="Noto Sans"/>
                        <a:ea typeface="Noto Sans"/>
                        <a:cs typeface="Noto Sans"/>
                        <a:sym typeface="Noto Sans"/>
                      </a:endParaRPr>
                    </a:p>
                  </a:txBody>
                  <a:tcPr marT="91425" marB="91425" marR="91425" marL="91425"/>
                </a:tc>
                <a:tc>
                  <a:txBody>
                    <a:bodyPr/>
                    <a:lstStyle/>
                    <a:p>
                      <a:pPr indent="0" lvl="0" marL="0" rtl="0" algn="r">
                        <a:spcBef>
                          <a:spcPts val="0"/>
                        </a:spcBef>
                        <a:spcAft>
                          <a:spcPts val="0"/>
                        </a:spcAft>
                        <a:buNone/>
                      </a:pPr>
                      <a:r>
                        <a:rPr lang="en" sz="1300">
                          <a:solidFill>
                            <a:srgbClr val="F8F8F8"/>
                          </a:solidFill>
                          <a:latin typeface="Noto Sans"/>
                          <a:ea typeface="Noto Sans"/>
                          <a:cs typeface="Noto Sans"/>
                          <a:sym typeface="Noto Sans"/>
                        </a:rPr>
                        <a:t>471 ms</a:t>
                      </a:r>
                      <a:endParaRPr sz="1300">
                        <a:solidFill>
                          <a:srgbClr val="F8F8F8"/>
                        </a:solidFill>
                        <a:latin typeface="Noto Sans"/>
                        <a:ea typeface="Noto Sans"/>
                        <a:cs typeface="Noto Sans"/>
                        <a:sym typeface="Noto Sans"/>
                      </a:endParaRPr>
                    </a:p>
                  </a:txBody>
                  <a:tcPr marT="91425" marB="91425" marR="91425" marL="91425"/>
                </a:tc>
                <a:tc>
                  <a:txBody>
                    <a:bodyPr/>
                    <a:lstStyle/>
                    <a:p>
                      <a:pPr indent="0" lvl="0" marL="0" rtl="0" algn="r">
                        <a:spcBef>
                          <a:spcPts val="0"/>
                        </a:spcBef>
                        <a:spcAft>
                          <a:spcPts val="0"/>
                        </a:spcAft>
                        <a:buNone/>
                      </a:pPr>
                      <a:r>
                        <a:rPr lang="en" sz="1300">
                          <a:solidFill>
                            <a:srgbClr val="F8F8F8"/>
                          </a:solidFill>
                          <a:latin typeface="Noto Sans"/>
                          <a:ea typeface="Noto Sans"/>
                          <a:cs typeface="Noto Sans"/>
                          <a:sym typeface="Noto Sans"/>
                        </a:rPr>
                        <a:t>14.9 ms</a:t>
                      </a:r>
                      <a:endParaRPr sz="1300">
                        <a:solidFill>
                          <a:srgbClr val="F8F8F8"/>
                        </a:solidFill>
                        <a:latin typeface="Noto Sans"/>
                        <a:ea typeface="Noto Sans"/>
                        <a:cs typeface="Noto Sans"/>
                        <a:sym typeface="Noto Sans"/>
                      </a:endParaRPr>
                    </a:p>
                  </a:txBody>
                  <a:tcPr marT="91425" marB="91425" marR="91425" marL="91425"/>
                </a:tc>
                <a:tc>
                  <a:txBody>
                    <a:bodyPr/>
                    <a:lstStyle/>
                    <a:p>
                      <a:pPr indent="0" lvl="0" marL="0" rtl="0" algn="r">
                        <a:spcBef>
                          <a:spcPts val="0"/>
                        </a:spcBef>
                        <a:spcAft>
                          <a:spcPts val="0"/>
                        </a:spcAft>
                        <a:buNone/>
                      </a:pPr>
                      <a:r>
                        <a:rPr lang="en" sz="1300">
                          <a:solidFill>
                            <a:srgbClr val="F8F8F8"/>
                          </a:solidFill>
                          <a:latin typeface="Noto Sans"/>
                          <a:ea typeface="Noto Sans"/>
                          <a:cs typeface="Noto Sans"/>
                          <a:sym typeface="Noto Sans"/>
                        </a:rPr>
                        <a:t>31.6x</a:t>
                      </a:r>
                      <a:endParaRPr sz="1300">
                        <a:solidFill>
                          <a:srgbClr val="F8F8F8"/>
                        </a:solidFill>
                        <a:latin typeface="Noto Sans"/>
                        <a:ea typeface="Noto Sans"/>
                        <a:cs typeface="Noto Sans"/>
                        <a:sym typeface="Noto Sans"/>
                      </a:endParaRPr>
                    </a:p>
                  </a:txBody>
                  <a:tcPr marT="91425" marB="91425" marR="91425" marL="91425"/>
                </a:tc>
              </a:tr>
            </a:tbl>
          </a:graphicData>
        </a:graphic>
      </p:graphicFrame>
      <p:sp>
        <p:nvSpPr>
          <p:cNvPr id="852" name="Google Shape;852;p95"/>
          <p:cNvSpPr txBox="1"/>
          <p:nvPr/>
        </p:nvSpPr>
        <p:spPr>
          <a:xfrm>
            <a:off x="5050700" y="4877800"/>
            <a:ext cx="3608400" cy="15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434343"/>
                </a:solidFill>
              </a:rPr>
              <a:t>Sources: </a:t>
            </a:r>
            <a:r>
              <a:rPr lang="en" sz="600">
                <a:solidFill>
                  <a:srgbClr val="434343"/>
                </a:solidFill>
              </a:rPr>
              <a:t>https://datapythonista.me/blog/pandas-20-and-the-arrow-revolution-part-i</a:t>
            </a:r>
            <a:endParaRPr sz="600">
              <a:solidFill>
                <a:srgbClr val="434343"/>
              </a:solidFill>
            </a:endParaRPr>
          </a:p>
        </p:txBody>
      </p:sp>
      <p:sp>
        <p:nvSpPr>
          <p:cNvPr id="853" name="Google Shape;853;p95"/>
          <p:cNvSpPr txBox="1"/>
          <p:nvPr/>
        </p:nvSpPr>
        <p:spPr>
          <a:xfrm>
            <a:off x="6722151" y="194900"/>
            <a:ext cx="22233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What’s New in Pandas 2.0</a:t>
            </a:r>
            <a:endParaRPr sz="1200">
              <a:solidFill>
                <a:srgbClr val="E50042"/>
              </a:solidFill>
              <a:latin typeface="Noto Sans"/>
              <a:ea typeface="Noto Sans"/>
              <a:cs typeface="Noto Sans"/>
              <a:sym typeface="Noto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96"/>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Be cautious to migrate to Pandas 2.0 from legacy</a:t>
            </a:r>
            <a:endParaRPr/>
          </a:p>
          <a:p>
            <a:pPr indent="-330200" lvl="0" marL="457200" rtl="0" algn="l">
              <a:spcBef>
                <a:spcPts val="0"/>
              </a:spcBef>
              <a:spcAft>
                <a:spcPts val="0"/>
              </a:spcAft>
              <a:buSzPts val="1600"/>
              <a:buChar char="●"/>
            </a:pPr>
            <a:r>
              <a:rPr lang="en"/>
              <a:t>Not all operations and data types are fully supported and integrated with PyArrow</a:t>
            </a:r>
            <a:endParaRPr/>
          </a:p>
          <a:p>
            <a:pPr indent="-330200" lvl="0" marL="457200" rtl="0" algn="l">
              <a:spcBef>
                <a:spcPts val="0"/>
              </a:spcBef>
              <a:spcAft>
                <a:spcPts val="0"/>
              </a:spcAft>
              <a:buSzPts val="1600"/>
              <a:buChar char="●"/>
            </a:pPr>
            <a:r>
              <a:rPr lang="en"/>
              <a:t>Unexpected Errors might occur</a:t>
            </a:r>
            <a:endParaRPr/>
          </a:p>
        </p:txBody>
      </p:sp>
      <p:sp>
        <p:nvSpPr>
          <p:cNvPr id="859" name="Google Shape;859;p96"/>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0" name="Google Shape;860;p96"/>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a:t>
            </a:r>
            <a:r>
              <a:rPr lang="en"/>
              <a:t>mproved on Text, but on Others?</a:t>
            </a:r>
            <a:endParaRPr/>
          </a:p>
        </p:txBody>
      </p:sp>
      <p:pic>
        <p:nvPicPr>
          <p:cNvPr id="861" name="Google Shape;861;p96"/>
          <p:cNvPicPr preferRelativeResize="0"/>
          <p:nvPr/>
        </p:nvPicPr>
        <p:blipFill>
          <a:blip r:embed="rId3">
            <a:alphaModFix/>
          </a:blip>
          <a:stretch>
            <a:fillRect/>
          </a:stretch>
        </p:blipFill>
        <p:spPr>
          <a:xfrm>
            <a:off x="5320016" y="2189269"/>
            <a:ext cx="3225325" cy="2530975"/>
          </a:xfrm>
          <a:prstGeom prst="rect">
            <a:avLst/>
          </a:prstGeom>
          <a:noFill/>
          <a:ln>
            <a:noFill/>
          </a:ln>
        </p:spPr>
      </p:pic>
      <p:sp>
        <p:nvSpPr>
          <p:cNvPr id="862" name="Google Shape;862;p96"/>
          <p:cNvSpPr txBox="1"/>
          <p:nvPr/>
        </p:nvSpPr>
        <p:spPr>
          <a:xfrm>
            <a:off x="5050700" y="4877800"/>
            <a:ext cx="3608400" cy="15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434343"/>
                </a:solidFill>
              </a:rPr>
              <a:t>Sources: </a:t>
            </a:r>
            <a:r>
              <a:rPr lang="en" sz="600">
                <a:solidFill>
                  <a:srgbClr val="434343"/>
                </a:solidFill>
              </a:rPr>
              <a:t>https://medium.com/@santiagobasulto/pandas-2-0-performance-comparison-3f56b4719f58</a:t>
            </a:r>
            <a:endParaRPr sz="600">
              <a:solidFill>
                <a:srgbClr val="434343"/>
              </a:solidFill>
            </a:endParaRPr>
          </a:p>
        </p:txBody>
      </p:sp>
      <p:sp>
        <p:nvSpPr>
          <p:cNvPr id="863" name="Google Shape;863;p96"/>
          <p:cNvSpPr txBox="1"/>
          <p:nvPr/>
        </p:nvSpPr>
        <p:spPr>
          <a:xfrm>
            <a:off x="6722151" y="194900"/>
            <a:ext cx="22233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What’s New in Pandas 2.0</a:t>
            </a:r>
            <a:endParaRPr sz="1200">
              <a:solidFill>
                <a:srgbClr val="E50042"/>
              </a:solidFill>
              <a:latin typeface="Noto Sans"/>
              <a:ea typeface="Noto Sans"/>
              <a:cs typeface="Noto Sans"/>
              <a:sym typeface="Noto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97"/>
          <p:cNvSpPr/>
          <p:nvPr/>
        </p:nvSpPr>
        <p:spPr>
          <a:xfrm>
            <a:off x="517582" y="1021732"/>
            <a:ext cx="8100900" cy="3691200"/>
          </a:xfrm>
          <a:prstGeom prst="rect">
            <a:avLst/>
          </a:prstGeom>
          <a:solidFill>
            <a:srgbClr val="F7F7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97"/>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Recap of 2019’s Efficient Pandas Strategies [</a:t>
            </a:r>
            <a:r>
              <a:rPr lang="en" u="sng">
                <a:solidFill>
                  <a:srgbClr val="E50042"/>
                </a:solidFill>
                <a:hlinkClick r:id="rId3">
                  <a:extLst>
                    <a:ext uri="{A12FA001-AC4F-418D-AE19-62706E023703}">
                      <ahyp:hlinkClr val="tx"/>
                    </a:ext>
                  </a:extLst>
                </a:hlinkClick>
              </a:rPr>
              <a:t>Link</a:t>
            </a:r>
            <a:r>
              <a:rPr lang="en"/>
              <a:t>]</a:t>
            </a:r>
            <a:endParaRPr/>
          </a:p>
        </p:txBody>
      </p:sp>
      <p:sp>
        <p:nvSpPr>
          <p:cNvPr id="870" name="Google Shape;870;p97"/>
          <p:cNvSpPr/>
          <p:nvPr/>
        </p:nvSpPr>
        <p:spPr>
          <a:xfrm>
            <a:off x="1054731" y="1287146"/>
            <a:ext cx="642826" cy="570912"/>
          </a:xfrm>
          <a:prstGeom prst="flowChartMagneticDisk">
            <a:avLst/>
          </a:prstGeom>
          <a:solidFill>
            <a:schemeClr val="l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F3F3F"/>
                </a:solidFill>
                <a:latin typeface="Noto Sans Medium"/>
                <a:ea typeface="Noto Sans Medium"/>
                <a:cs typeface="Noto Sans Medium"/>
                <a:sym typeface="Noto Sans Medium"/>
              </a:rPr>
              <a:t>건강검</a:t>
            </a:r>
            <a:r>
              <a:rPr lang="en" sz="1000">
                <a:solidFill>
                  <a:srgbClr val="3F3F3F"/>
                </a:solidFill>
                <a:latin typeface="Noto Sans Medium"/>
                <a:ea typeface="Noto Sans Medium"/>
                <a:cs typeface="Noto Sans Medium"/>
                <a:sym typeface="Noto Sans Medium"/>
              </a:rPr>
              <a:t>진 데이터</a:t>
            </a:r>
            <a:endParaRPr sz="1000">
              <a:solidFill>
                <a:srgbClr val="3F3F3F"/>
              </a:solidFill>
              <a:latin typeface="Noto Sans Medium"/>
              <a:ea typeface="Noto Sans Medium"/>
              <a:cs typeface="Noto Sans Medium"/>
              <a:sym typeface="Noto Sans Medium"/>
            </a:endParaRPr>
          </a:p>
        </p:txBody>
      </p:sp>
      <p:sp>
        <p:nvSpPr>
          <p:cNvPr id="871" name="Google Shape;871;p97"/>
          <p:cNvSpPr/>
          <p:nvPr/>
        </p:nvSpPr>
        <p:spPr>
          <a:xfrm>
            <a:off x="1054731" y="2071465"/>
            <a:ext cx="642826" cy="570912"/>
          </a:xfrm>
          <a:prstGeom prst="flowChartMagneticDisk">
            <a:avLst/>
          </a:prstGeom>
          <a:solidFill>
            <a:schemeClr val="l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F3F3F"/>
                </a:solidFill>
                <a:latin typeface="Noto Sans Medium"/>
                <a:ea typeface="Noto Sans Medium"/>
                <a:cs typeface="Noto Sans Medium"/>
                <a:sym typeface="Noto Sans Medium"/>
              </a:rPr>
              <a:t>진료내역</a:t>
            </a:r>
            <a:r>
              <a:rPr lang="en" sz="1000">
                <a:solidFill>
                  <a:srgbClr val="3F3F3F"/>
                </a:solidFill>
                <a:latin typeface="Noto Sans Medium"/>
                <a:ea typeface="Noto Sans Medium"/>
                <a:cs typeface="Noto Sans Medium"/>
                <a:sym typeface="Noto Sans Medium"/>
              </a:rPr>
              <a:t> 데이터</a:t>
            </a:r>
            <a:endParaRPr>
              <a:solidFill>
                <a:srgbClr val="3F3F3F"/>
              </a:solidFill>
              <a:latin typeface="Noto Sans Medium"/>
              <a:ea typeface="Noto Sans Medium"/>
              <a:cs typeface="Noto Sans Medium"/>
              <a:sym typeface="Noto Sans Medium"/>
            </a:endParaRPr>
          </a:p>
        </p:txBody>
      </p:sp>
      <p:sp>
        <p:nvSpPr>
          <p:cNvPr id="872" name="Google Shape;872;p97"/>
          <p:cNvSpPr/>
          <p:nvPr/>
        </p:nvSpPr>
        <p:spPr>
          <a:xfrm>
            <a:off x="2068064" y="1116701"/>
            <a:ext cx="4964400" cy="1690800"/>
          </a:xfrm>
          <a:prstGeom prst="rect">
            <a:avLst/>
          </a:prstGeom>
          <a:solidFill>
            <a:schemeClr val="lt1"/>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97"/>
          <p:cNvSpPr/>
          <p:nvPr/>
        </p:nvSpPr>
        <p:spPr>
          <a:xfrm>
            <a:off x="4046057" y="1305763"/>
            <a:ext cx="1006800" cy="570600"/>
          </a:xfrm>
          <a:prstGeom prst="roundRect">
            <a:avLst>
              <a:gd fmla="val 9092" name="adj"/>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F3F3F"/>
                </a:solidFill>
                <a:latin typeface="Noto Sans Medium"/>
                <a:ea typeface="Noto Sans Medium"/>
                <a:cs typeface="Noto Sans Medium"/>
                <a:sym typeface="Noto Sans Medium"/>
              </a:rPr>
              <a:t>1-2</a:t>
            </a:r>
            <a:br>
              <a:rPr lang="en" sz="1000">
                <a:solidFill>
                  <a:srgbClr val="3F3F3F"/>
                </a:solidFill>
                <a:latin typeface="Noto Sans Medium"/>
                <a:ea typeface="Noto Sans Medium"/>
                <a:cs typeface="Noto Sans Medium"/>
                <a:sym typeface="Noto Sans Medium"/>
              </a:rPr>
            </a:br>
            <a:r>
              <a:rPr lang="en" sz="900">
                <a:solidFill>
                  <a:srgbClr val="3F3F3F"/>
                </a:solidFill>
                <a:latin typeface="Noto Sans Medium"/>
                <a:ea typeface="Noto Sans Medium"/>
                <a:cs typeface="Noto Sans Medium"/>
                <a:sym typeface="Noto Sans Medium"/>
              </a:rPr>
              <a:t>Convert Dtypes</a:t>
            </a:r>
            <a:endParaRPr sz="900">
              <a:solidFill>
                <a:srgbClr val="3F3F3F"/>
              </a:solidFill>
              <a:latin typeface="Noto Sans Medium"/>
              <a:ea typeface="Noto Sans Medium"/>
              <a:cs typeface="Noto Sans Medium"/>
              <a:sym typeface="Noto Sans Medium"/>
            </a:endParaRPr>
          </a:p>
        </p:txBody>
      </p:sp>
      <p:sp>
        <p:nvSpPr>
          <p:cNvPr id="874" name="Google Shape;874;p97"/>
          <p:cNvSpPr/>
          <p:nvPr/>
        </p:nvSpPr>
        <p:spPr>
          <a:xfrm>
            <a:off x="4069708" y="2132856"/>
            <a:ext cx="959700" cy="570600"/>
          </a:xfrm>
          <a:prstGeom prst="roundRect">
            <a:avLst>
              <a:gd fmla="val 9092" name="adj"/>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F3F3F"/>
                </a:solidFill>
                <a:latin typeface="Noto Sans Medium"/>
                <a:ea typeface="Noto Sans Medium"/>
                <a:cs typeface="Noto Sans Medium"/>
                <a:sym typeface="Noto Sans Medium"/>
              </a:rPr>
              <a:t>1-3</a:t>
            </a:r>
            <a:br>
              <a:rPr lang="en" sz="1000">
                <a:solidFill>
                  <a:srgbClr val="3F3F3F"/>
                </a:solidFill>
                <a:latin typeface="Noto Sans Medium"/>
                <a:ea typeface="Noto Sans Medium"/>
                <a:cs typeface="Noto Sans Medium"/>
                <a:sym typeface="Noto Sans Medium"/>
              </a:rPr>
            </a:br>
            <a:r>
              <a:rPr lang="en" sz="900">
                <a:solidFill>
                  <a:srgbClr val="3F3F3F"/>
                </a:solidFill>
                <a:latin typeface="Noto Sans Medium"/>
                <a:ea typeface="Noto Sans Medium"/>
                <a:cs typeface="Noto Sans Medium"/>
                <a:sym typeface="Noto Sans Medium"/>
              </a:rPr>
              <a:t>Category type</a:t>
            </a:r>
            <a:endParaRPr sz="900">
              <a:solidFill>
                <a:srgbClr val="3F3F3F"/>
              </a:solidFill>
              <a:latin typeface="Noto Sans Medium"/>
              <a:ea typeface="Noto Sans Medium"/>
              <a:cs typeface="Noto Sans Medium"/>
              <a:sym typeface="Noto Sans Medium"/>
            </a:endParaRPr>
          </a:p>
        </p:txBody>
      </p:sp>
      <p:sp>
        <p:nvSpPr>
          <p:cNvPr id="875" name="Google Shape;875;p97"/>
          <p:cNvSpPr/>
          <p:nvPr/>
        </p:nvSpPr>
        <p:spPr>
          <a:xfrm>
            <a:off x="5616820" y="1719310"/>
            <a:ext cx="959700" cy="570600"/>
          </a:xfrm>
          <a:prstGeom prst="roundRect">
            <a:avLst>
              <a:gd fmla="val 9092" name="adj"/>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F3F3F"/>
                </a:solidFill>
                <a:latin typeface="Noto Sans Medium"/>
                <a:ea typeface="Noto Sans Medium"/>
                <a:cs typeface="Noto Sans Medium"/>
                <a:sym typeface="Noto Sans Medium"/>
              </a:rPr>
              <a:t>1-4</a:t>
            </a:r>
            <a:br>
              <a:rPr lang="en" sz="1000">
                <a:solidFill>
                  <a:srgbClr val="3F3F3F"/>
                </a:solidFill>
                <a:latin typeface="Noto Sans Medium"/>
                <a:ea typeface="Noto Sans Medium"/>
                <a:cs typeface="Noto Sans Medium"/>
                <a:sym typeface="Noto Sans Medium"/>
              </a:rPr>
            </a:br>
            <a:r>
              <a:rPr lang="en" sz="900">
                <a:solidFill>
                  <a:srgbClr val="3F3F3F"/>
                </a:solidFill>
                <a:latin typeface="Noto Sans Medium"/>
                <a:ea typeface="Noto Sans Medium"/>
                <a:cs typeface="Noto Sans Medium"/>
                <a:sym typeface="Noto Sans Medium"/>
              </a:rPr>
              <a:t>IO File Format</a:t>
            </a:r>
            <a:endParaRPr sz="900">
              <a:solidFill>
                <a:srgbClr val="3F3F3F"/>
              </a:solidFill>
              <a:latin typeface="Noto Sans Medium"/>
              <a:ea typeface="Noto Sans Medium"/>
              <a:cs typeface="Noto Sans Medium"/>
              <a:sym typeface="Noto Sans Medium"/>
            </a:endParaRPr>
          </a:p>
        </p:txBody>
      </p:sp>
      <p:sp>
        <p:nvSpPr>
          <p:cNvPr id="876" name="Google Shape;876;p97"/>
          <p:cNvSpPr/>
          <p:nvPr/>
        </p:nvSpPr>
        <p:spPr>
          <a:xfrm>
            <a:off x="3845848" y="3066634"/>
            <a:ext cx="4562100" cy="1473600"/>
          </a:xfrm>
          <a:prstGeom prst="rect">
            <a:avLst/>
          </a:prstGeom>
          <a:solidFill>
            <a:schemeClr val="lt1"/>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97"/>
          <p:cNvSpPr/>
          <p:nvPr/>
        </p:nvSpPr>
        <p:spPr>
          <a:xfrm>
            <a:off x="5646984" y="3697736"/>
            <a:ext cx="959700" cy="656400"/>
          </a:xfrm>
          <a:prstGeom prst="roundRect">
            <a:avLst>
              <a:gd fmla="val 9092" name="adj"/>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F3F3F"/>
                </a:solidFill>
                <a:latin typeface="Noto Sans Medium"/>
                <a:ea typeface="Noto Sans Medium"/>
                <a:cs typeface="Noto Sans Medium"/>
                <a:sym typeface="Noto Sans Medium"/>
              </a:rPr>
              <a:t>2-2</a:t>
            </a:r>
            <a:br>
              <a:rPr lang="en" sz="1000">
                <a:solidFill>
                  <a:srgbClr val="3F3F3F"/>
                </a:solidFill>
                <a:latin typeface="Noto Sans Medium"/>
                <a:ea typeface="Noto Sans Medium"/>
                <a:cs typeface="Noto Sans Medium"/>
                <a:sym typeface="Noto Sans Medium"/>
              </a:rPr>
            </a:br>
            <a:r>
              <a:rPr lang="en" sz="900">
                <a:solidFill>
                  <a:srgbClr val="3F3F3F"/>
                </a:solidFill>
                <a:latin typeface="Noto Sans Medium"/>
                <a:ea typeface="Noto Sans Medium"/>
                <a:cs typeface="Noto Sans Medium"/>
                <a:sym typeface="Noto Sans Medium"/>
              </a:rPr>
              <a:t>Efficient Algorithm</a:t>
            </a:r>
            <a:endParaRPr sz="900">
              <a:solidFill>
                <a:srgbClr val="3F3F3F"/>
              </a:solidFill>
              <a:latin typeface="Noto Sans Medium"/>
              <a:ea typeface="Noto Sans Medium"/>
              <a:cs typeface="Noto Sans Medium"/>
              <a:sym typeface="Noto Sans Medium"/>
            </a:endParaRPr>
          </a:p>
        </p:txBody>
      </p:sp>
      <p:sp>
        <p:nvSpPr>
          <p:cNvPr id="878" name="Google Shape;878;p97"/>
          <p:cNvSpPr/>
          <p:nvPr/>
        </p:nvSpPr>
        <p:spPr>
          <a:xfrm>
            <a:off x="4162012" y="3697736"/>
            <a:ext cx="959700" cy="656400"/>
          </a:xfrm>
          <a:prstGeom prst="roundRect">
            <a:avLst>
              <a:gd fmla="val 9092" name="adj"/>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F3F3F"/>
                </a:solidFill>
                <a:latin typeface="Noto Sans Medium"/>
                <a:ea typeface="Noto Sans Medium"/>
                <a:cs typeface="Noto Sans Medium"/>
                <a:sym typeface="Noto Sans Medium"/>
              </a:rPr>
              <a:t>2-1</a:t>
            </a:r>
            <a:br>
              <a:rPr lang="en" sz="1100">
                <a:solidFill>
                  <a:srgbClr val="3F3F3F"/>
                </a:solidFill>
                <a:latin typeface="Noto Sans Medium"/>
                <a:ea typeface="Noto Sans Medium"/>
                <a:cs typeface="Noto Sans Medium"/>
                <a:sym typeface="Noto Sans Medium"/>
              </a:rPr>
            </a:br>
            <a:r>
              <a:rPr lang="en" sz="900">
                <a:solidFill>
                  <a:srgbClr val="3F3F3F"/>
                </a:solidFill>
                <a:latin typeface="Noto Sans Medium"/>
                <a:ea typeface="Noto Sans Medium"/>
                <a:cs typeface="Noto Sans Medium"/>
                <a:sym typeface="Noto Sans Medium"/>
              </a:rPr>
              <a:t>Vectorization</a:t>
            </a:r>
            <a:endParaRPr sz="900">
              <a:solidFill>
                <a:srgbClr val="3F3F3F"/>
              </a:solidFill>
              <a:latin typeface="Noto Sans Medium"/>
              <a:ea typeface="Noto Sans Medium"/>
              <a:cs typeface="Noto Sans Medium"/>
              <a:sym typeface="Noto Sans Medium"/>
            </a:endParaRPr>
          </a:p>
        </p:txBody>
      </p:sp>
      <p:sp>
        <p:nvSpPr>
          <p:cNvPr id="879" name="Google Shape;879;p97"/>
          <p:cNvSpPr/>
          <p:nvPr/>
        </p:nvSpPr>
        <p:spPr>
          <a:xfrm>
            <a:off x="7131984" y="3697736"/>
            <a:ext cx="959700" cy="656400"/>
          </a:xfrm>
          <a:prstGeom prst="roundRect">
            <a:avLst>
              <a:gd fmla="val 9092" name="adj"/>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F3F3F"/>
                </a:solidFill>
                <a:latin typeface="Noto Sans Medium"/>
                <a:ea typeface="Noto Sans Medium"/>
                <a:cs typeface="Noto Sans Medium"/>
                <a:sym typeface="Noto Sans Medium"/>
              </a:rPr>
              <a:t>2-3</a:t>
            </a:r>
            <a:br>
              <a:rPr lang="en" sz="1000">
                <a:solidFill>
                  <a:srgbClr val="3F3F3F"/>
                </a:solidFill>
                <a:latin typeface="Noto Sans Medium"/>
                <a:ea typeface="Noto Sans Medium"/>
                <a:cs typeface="Noto Sans Medium"/>
                <a:sym typeface="Noto Sans Medium"/>
              </a:rPr>
            </a:br>
            <a:r>
              <a:rPr lang="en" sz="900">
                <a:solidFill>
                  <a:srgbClr val="3F3F3F"/>
                </a:solidFill>
                <a:latin typeface="Noto Sans Medium"/>
                <a:ea typeface="Noto Sans Medium"/>
                <a:cs typeface="Noto Sans Medium"/>
                <a:sym typeface="Noto Sans Medium"/>
              </a:rPr>
              <a:t>Beyond apply()</a:t>
            </a:r>
            <a:endParaRPr sz="900">
              <a:solidFill>
                <a:srgbClr val="3F3F3F"/>
              </a:solidFill>
              <a:latin typeface="Noto Sans Medium"/>
              <a:ea typeface="Noto Sans Medium"/>
              <a:cs typeface="Noto Sans Medium"/>
              <a:sym typeface="Noto Sans Medium"/>
            </a:endParaRPr>
          </a:p>
        </p:txBody>
      </p:sp>
      <p:cxnSp>
        <p:nvCxnSpPr>
          <p:cNvPr id="880" name="Google Shape;880;p97"/>
          <p:cNvCxnSpPr>
            <a:stCxn id="870" idx="4"/>
            <a:endCxn id="871" idx="4"/>
          </p:cNvCxnSpPr>
          <p:nvPr/>
        </p:nvCxnSpPr>
        <p:spPr>
          <a:xfrm>
            <a:off x="1697557" y="1572602"/>
            <a:ext cx="600" cy="784200"/>
          </a:xfrm>
          <a:prstGeom prst="bentConnector3">
            <a:avLst>
              <a:gd fmla="val 90144633" name="adj1"/>
            </a:avLst>
          </a:prstGeom>
          <a:noFill/>
          <a:ln cap="flat" cmpd="sng" w="9525">
            <a:solidFill>
              <a:srgbClr val="434343"/>
            </a:solidFill>
            <a:prstDash val="solid"/>
            <a:round/>
            <a:headEnd len="med" w="med" type="none"/>
            <a:tailEnd len="med" w="med" type="none"/>
          </a:ln>
        </p:spPr>
      </p:cxnSp>
      <p:cxnSp>
        <p:nvCxnSpPr>
          <p:cNvPr id="881" name="Google Shape;881;p97"/>
          <p:cNvCxnSpPr/>
          <p:nvPr/>
        </p:nvCxnSpPr>
        <p:spPr>
          <a:xfrm flipH="1" rot="10800000">
            <a:off x="2238479" y="1998532"/>
            <a:ext cx="1564500" cy="13500"/>
          </a:xfrm>
          <a:prstGeom prst="straightConnector1">
            <a:avLst/>
          </a:prstGeom>
          <a:noFill/>
          <a:ln cap="flat" cmpd="sng" w="9525">
            <a:solidFill>
              <a:srgbClr val="434343"/>
            </a:solidFill>
            <a:prstDash val="solid"/>
            <a:round/>
            <a:headEnd len="med" w="med" type="none"/>
            <a:tailEnd len="med" w="med" type="none"/>
          </a:ln>
        </p:spPr>
      </p:cxnSp>
      <p:cxnSp>
        <p:nvCxnSpPr>
          <p:cNvPr id="882" name="Google Shape;882;p97"/>
          <p:cNvCxnSpPr>
            <a:stCxn id="873" idx="1"/>
            <a:endCxn id="874" idx="1"/>
          </p:cNvCxnSpPr>
          <p:nvPr/>
        </p:nvCxnSpPr>
        <p:spPr>
          <a:xfrm>
            <a:off x="4046057" y="1591063"/>
            <a:ext cx="23700" cy="827100"/>
          </a:xfrm>
          <a:prstGeom prst="bentConnector3">
            <a:avLst>
              <a:gd fmla="val -1017628" name="adj1"/>
            </a:avLst>
          </a:prstGeom>
          <a:noFill/>
          <a:ln cap="flat" cmpd="sng" w="9525">
            <a:solidFill>
              <a:srgbClr val="434343"/>
            </a:solidFill>
            <a:prstDash val="solid"/>
            <a:round/>
            <a:headEnd len="med" w="med" type="none"/>
            <a:tailEnd len="med" w="med" type="none"/>
          </a:ln>
        </p:spPr>
      </p:cxnSp>
      <p:cxnSp>
        <p:nvCxnSpPr>
          <p:cNvPr id="883" name="Google Shape;883;p97"/>
          <p:cNvCxnSpPr>
            <a:stCxn id="873" idx="3"/>
            <a:endCxn id="874" idx="3"/>
          </p:cNvCxnSpPr>
          <p:nvPr/>
        </p:nvCxnSpPr>
        <p:spPr>
          <a:xfrm flipH="1">
            <a:off x="5029457" y="1591063"/>
            <a:ext cx="23400" cy="827100"/>
          </a:xfrm>
          <a:prstGeom prst="bentConnector3">
            <a:avLst>
              <a:gd fmla="val -1030844" name="adj1"/>
            </a:avLst>
          </a:prstGeom>
          <a:noFill/>
          <a:ln cap="flat" cmpd="sng" w="9525">
            <a:solidFill>
              <a:srgbClr val="434343"/>
            </a:solidFill>
            <a:prstDash val="solid"/>
            <a:round/>
            <a:headEnd len="med" w="med" type="none"/>
            <a:tailEnd len="med" w="med" type="none"/>
          </a:ln>
        </p:spPr>
      </p:cxnSp>
      <p:cxnSp>
        <p:nvCxnSpPr>
          <p:cNvPr id="884" name="Google Shape;884;p97"/>
          <p:cNvCxnSpPr>
            <a:stCxn id="875" idx="3"/>
          </p:cNvCxnSpPr>
          <p:nvPr/>
        </p:nvCxnSpPr>
        <p:spPr>
          <a:xfrm>
            <a:off x="6576520" y="2004610"/>
            <a:ext cx="1005600" cy="1104600"/>
          </a:xfrm>
          <a:prstGeom prst="bentConnector2">
            <a:avLst/>
          </a:prstGeom>
          <a:noFill/>
          <a:ln cap="flat" cmpd="sng" w="9525">
            <a:solidFill>
              <a:srgbClr val="434343"/>
            </a:solidFill>
            <a:prstDash val="solid"/>
            <a:round/>
            <a:headEnd len="med" w="med" type="none"/>
            <a:tailEnd len="med" w="med" type="none"/>
          </a:ln>
        </p:spPr>
      </p:cxnSp>
      <p:sp>
        <p:nvSpPr>
          <p:cNvPr id="885" name="Google Shape;885;p97"/>
          <p:cNvSpPr txBox="1"/>
          <p:nvPr/>
        </p:nvSpPr>
        <p:spPr>
          <a:xfrm>
            <a:off x="980710" y="3532133"/>
            <a:ext cx="2176200" cy="65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3F3F3F"/>
                </a:solidFill>
                <a:latin typeface="Noto Sans Medium"/>
                <a:ea typeface="Noto Sans Medium"/>
                <a:cs typeface="Noto Sans Medium"/>
                <a:sym typeface="Noto Sans Medium"/>
              </a:rPr>
              <a:t>3-1  Method Chaining</a:t>
            </a:r>
            <a:endParaRPr sz="1000">
              <a:solidFill>
                <a:srgbClr val="3F3F3F"/>
              </a:solidFill>
              <a:latin typeface="Noto Sans Medium"/>
              <a:ea typeface="Noto Sans Medium"/>
              <a:cs typeface="Noto Sans Medium"/>
              <a:sym typeface="Noto Sans Medium"/>
            </a:endParaRPr>
          </a:p>
          <a:p>
            <a:pPr indent="0" lvl="0" marL="0" rtl="0" algn="l">
              <a:lnSpc>
                <a:spcPct val="150000"/>
              </a:lnSpc>
              <a:spcBef>
                <a:spcPts val="0"/>
              </a:spcBef>
              <a:spcAft>
                <a:spcPts val="0"/>
              </a:spcAft>
              <a:buNone/>
            </a:pPr>
            <a:r>
              <a:rPr lang="en" sz="1000">
                <a:solidFill>
                  <a:srgbClr val="3F3F3F"/>
                </a:solidFill>
                <a:latin typeface="Noto Sans Medium"/>
                <a:ea typeface="Noto Sans Medium"/>
                <a:cs typeface="Noto Sans Medium"/>
                <a:sym typeface="Noto Sans Medium"/>
              </a:rPr>
              <a:t>3-2  .inplace parameter</a:t>
            </a:r>
            <a:endParaRPr sz="1000">
              <a:solidFill>
                <a:srgbClr val="3F3F3F"/>
              </a:solidFill>
              <a:latin typeface="Noto Sans Medium"/>
              <a:ea typeface="Noto Sans Medium"/>
              <a:cs typeface="Noto Sans Medium"/>
              <a:sym typeface="Noto Sans Medium"/>
            </a:endParaRPr>
          </a:p>
          <a:p>
            <a:pPr indent="0" lvl="0" marL="0" rtl="0" algn="l">
              <a:lnSpc>
                <a:spcPct val="150000"/>
              </a:lnSpc>
              <a:spcBef>
                <a:spcPts val="0"/>
              </a:spcBef>
              <a:spcAft>
                <a:spcPts val="0"/>
              </a:spcAft>
              <a:buNone/>
            </a:pPr>
            <a:r>
              <a:rPr lang="en" sz="1000">
                <a:solidFill>
                  <a:srgbClr val="3F3F3F"/>
                </a:solidFill>
                <a:latin typeface="Noto Sans Medium"/>
                <a:ea typeface="Noto Sans Medium"/>
                <a:cs typeface="Noto Sans Medium"/>
                <a:sym typeface="Noto Sans Medium"/>
              </a:rPr>
              <a:t>3-3  Deprecations</a:t>
            </a:r>
            <a:endParaRPr sz="1000">
              <a:solidFill>
                <a:srgbClr val="3F3F3F"/>
              </a:solidFill>
              <a:latin typeface="Noto Sans Medium"/>
              <a:ea typeface="Noto Sans Medium"/>
              <a:cs typeface="Noto Sans Medium"/>
              <a:sym typeface="Noto Sans Medium"/>
            </a:endParaRPr>
          </a:p>
        </p:txBody>
      </p:sp>
      <p:cxnSp>
        <p:nvCxnSpPr>
          <p:cNvPr id="886" name="Google Shape;886;p97"/>
          <p:cNvCxnSpPr>
            <a:stCxn id="878" idx="0"/>
            <a:endCxn id="879" idx="0"/>
          </p:cNvCxnSpPr>
          <p:nvPr/>
        </p:nvCxnSpPr>
        <p:spPr>
          <a:xfrm flipH="1" rot="-5400000">
            <a:off x="6126562" y="2213036"/>
            <a:ext cx="600" cy="2970000"/>
          </a:xfrm>
          <a:prstGeom prst="bentConnector3">
            <a:avLst>
              <a:gd fmla="val -35663357" name="adj1"/>
            </a:avLst>
          </a:prstGeom>
          <a:noFill/>
          <a:ln cap="flat" cmpd="sng" w="9525">
            <a:solidFill>
              <a:srgbClr val="434343"/>
            </a:solidFill>
            <a:prstDash val="solid"/>
            <a:round/>
            <a:headEnd len="med" w="med" type="none"/>
            <a:tailEnd len="med" w="med" type="none"/>
          </a:ln>
        </p:spPr>
      </p:cxnSp>
      <p:cxnSp>
        <p:nvCxnSpPr>
          <p:cNvPr id="887" name="Google Shape;887;p97"/>
          <p:cNvCxnSpPr>
            <a:stCxn id="877" idx="0"/>
            <a:endCxn id="876" idx="0"/>
          </p:cNvCxnSpPr>
          <p:nvPr/>
        </p:nvCxnSpPr>
        <p:spPr>
          <a:xfrm rot="10800000">
            <a:off x="6126834" y="3066536"/>
            <a:ext cx="0" cy="631200"/>
          </a:xfrm>
          <a:prstGeom prst="straightConnector1">
            <a:avLst/>
          </a:prstGeom>
          <a:noFill/>
          <a:ln cap="flat" cmpd="sng" w="9525">
            <a:solidFill>
              <a:srgbClr val="434343"/>
            </a:solidFill>
            <a:prstDash val="solid"/>
            <a:round/>
            <a:headEnd len="med" w="med" type="none"/>
            <a:tailEnd len="med" w="med" type="none"/>
          </a:ln>
        </p:spPr>
      </p:cxnSp>
      <p:cxnSp>
        <p:nvCxnSpPr>
          <p:cNvPr id="888" name="Google Shape;888;p97"/>
          <p:cNvCxnSpPr>
            <a:endCxn id="875" idx="1"/>
          </p:cNvCxnSpPr>
          <p:nvPr/>
        </p:nvCxnSpPr>
        <p:spPr>
          <a:xfrm flipH="1" rot="10800000">
            <a:off x="5289820" y="2004610"/>
            <a:ext cx="327000" cy="9000"/>
          </a:xfrm>
          <a:prstGeom prst="straightConnector1">
            <a:avLst/>
          </a:prstGeom>
          <a:noFill/>
          <a:ln cap="flat" cmpd="sng" w="9525">
            <a:solidFill>
              <a:srgbClr val="434343"/>
            </a:solidFill>
            <a:prstDash val="solid"/>
            <a:round/>
            <a:headEnd len="med" w="med" type="none"/>
            <a:tailEnd len="med" w="med" type="stealth"/>
          </a:ln>
        </p:spPr>
      </p:cxnSp>
      <p:sp>
        <p:nvSpPr>
          <p:cNvPr id="889" name="Google Shape;889;p97"/>
          <p:cNvSpPr/>
          <p:nvPr/>
        </p:nvSpPr>
        <p:spPr>
          <a:xfrm>
            <a:off x="517593" y="4438256"/>
            <a:ext cx="2014200" cy="274500"/>
          </a:xfrm>
          <a:prstGeom prst="rect">
            <a:avLst/>
          </a:prstGeom>
          <a:solidFill>
            <a:srgbClr val="D8255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Noto Sans SemiBold"/>
                <a:ea typeface="Noto Sans SemiBold"/>
                <a:cs typeface="Noto Sans SemiBold"/>
                <a:sym typeface="Noto Sans SemiBold"/>
              </a:rPr>
              <a:t>전략3. Adopting Conventions</a:t>
            </a:r>
            <a:endParaRPr>
              <a:solidFill>
                <a:schemeClr val="lt1"/>
              </a:solidFill>
            </a:endParaRPr>
          </a:p>
        </p:txBody>
      </p:sp>
      <p:sp>
        <p:nvSpPr>
          <p:cNvPr id="890" name="Google Shape;890;p97"/>
          <p:cNvSpPr/>
          <p:nvPr/>
        </p:nvSpPr>
        <p:spPr>
          <a:xfrm>
            <a:off x="2068064" y="1116276"/>
            <a:ext cx="1827600" cy="274500"/>
          </a:xfrm>
          <a:prstGeom prst="rect">
            <a:avLst/>
          </a:prstGeom>
          <a:solidFill>
            <a:srgbClr val="D8255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Noto Sans SemiBold"/>
                <a:ea typeface="Noto Sans SemiBold"/>
                <a:cs typeface="Noto Sans SemiBold"/>
                <a:sym typeface="Noto Sans SemiBold"/>
              </a:rPr>
              <a:t>전</a:t>
            </a:r>
            <a:r>
              <a:rPr lang="en" sz="900">
                <a:solidFill>
                  <a:schemeClr val="lt1"/>
                </a:solidFill>
                <a:latin typeface="Noto Sans SemiBold"/>
                <a:ea typeface="Noto Sans SemiBold"/>
                <a:cs typeface="Noto Sans SemiBold"/>
                <a:sym typeface="Noto Sans SemiBold"/>
              </a:rPr>
              <a:t>략1. Memory Optimization</a:t>
            </a:r>
            <a:endParaRPr sz="900">
              <a:solidFill>
                <a:schemeClr val="lt1"/>
              </a:solidFill>
              <a:latin typeface="Noto Sans SemiBold"/>
              <a:ea typeface="Noto Sans SemiBold"/>
              <a:cs typeface="Noto Sans SemiBold"/>
              <a:sym typeface="Noto Sans SemiBold"/>
            </a:endParaRPr>
          </a:p>
        </p:txBody>
      </p:sp>
      <p:sp>
        <p:nvSpPr>
          <p:cNvPr id="891" name="Google Shape;891;p97"/>
          <p:cNvSpPr/>
          <p:nvPr/>
        </p:nvSpPr>
        <p:spPr>
          <a:xfrm>
            <a:off x="6326338" y="3066579"/>
            <a:ext cx="2081700" cy="274500"/>
          </a:xfrm>
          <a:prstGeom prst="rect">
            <a:avLst/>
          </a:prstGeom>
          <a:solidFill>
            <a:srgbClr val="D8255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Noto Sans SemiBold"/>
                <a:ea typeface="Noto Sans SemiBold"/>
                <a:cs typeface="Noto Sans SemiBold"/>
                <a:sym typeface="Noto Sans SemiBold"/>
              </a:rPr>
              <a:t>전략2. Performance Enhancement</a:t>
            </a:r>
            <a:endParaRPr>
              <a:solidFill>
                <a:schemeClr val="lt1"/>
              </a:solidFill>
            </a:endParaRPr>
          </a:p>
        </p:txBody>
      </p:sp>
      <p:sp>
        <p:nvSpPr>
          <p:cNvPr id="892" name="Google Shape;892;p97"/>
          <p:cNvSpPr/>
          <p:nvPr/>
        </p:nvSpPr>
        <p:spPr>
          <a:xfrm>
            <a:off x="2522597" y="1719310"/>
            <a:ext cx="959700" cy="570600"/>
          </a:xfrm>
          <a:prstGeom prst="roundRect">
            <a:avLst>
              <a:gd fmla="val 9092" name="adj"/>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F3F3F"/>
                </a:solidFill>
                <a:latin typeface="Noto Sans Medium"/>
                <a:ea typeface="Noto Sans Medium"/>
                <a:cs typeface="Noto Sans Medium"/>
                <a:sym typeface="Noto Sans Medium"/>
              </a:rPr>
              <a:t>1-1</a:t>
            </a:r>
            <a:br>
              <a:rPr lang="en" sz="1000">
                <a:solidFill>
                  <a:srgbClr val="3F3F3F"/>
                </a:solidFill>
                <a:latin typeface="Noto Sans Medium"/>
                <a:ea typeface="Noto Sans Medium"/>
                <a:cs typeface="Noto Sans Medium"/>
                <a:sym typeface="Noto Sans Medium"/>
              </a:rPr>
            </a:br>
            <a:r>
              <a:rPr lang="en" sz="900">
                <a:solidFill>
                  <a:srgbClr val="3F3F3F"/>
                </a:solidFill>
                <a:latin typeface="Noto Sans Medium"/>
                <a:ea typeface="Noto Sans Medium"/>
                <a:cs typeface="Noto Sans Medium"/>
                <a:sym typeface="Noto Sans Medium"/>
              </a:rPr>
              <a:t>Coding</a:t>
            </a:r>
            <a:endParaRPr sz="900">
              <a:solidFill>
                <a:srgbClr val="3F3F3F"/>
              </a:solidFill>
              <a:latin typeface="Noto Sans Medium"/>
              <a:ea typeface="Noto Sans Medium"/>
              <a:cs typeface="Noto Sans Medium"/>
              <a:sym typeface="Noto Sans Medium"/>
            </a:endParaRPr>
          </a:p>
        </p:txBody>
      </p:sp>
      <p:sp>
        <p:nvSpPr>
          <p:cNvPr id="893" name="Google Shape;893;p97"/>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Validation of 2019’s Efficient Pandas Strategies</a:t>
            </a:r>
            <a:endParaRPr sz="1200">
              <a:solidFill>
                <a:srgbClr val="E50042"/>
              </a:solidFill>
              <a:latin typeface="Noto Sans"/>
              <a:ea typeface="Noto Sans"/>
              <a:cs typeface="Noto Sans"/>
              <a:sym typeface="Noto Sans"/>
            </a:endParaRPr>
          </a:p>
        </p:txBody>
      </p:sp>
      <p:sp>
        <p:nvSpPr>
          <p:cNvPr id="894" name="Google Shape;894;p97"/>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5" name="Google Shape;895;p97"/>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98"/>
          <p:cNvSpPr txBox="1"/>
          <p:nvPr>
            <p:ph idx="4294967295" type="sldNum"/>
          </p:nvPr>
        </p:nvSpPr>
        <p:spPr>
          <a:xfrm>
            <a:off x="8548325" y="4893687"/>
            <a:ext cx="548700" cy="15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1" name="Google Shape;901;p98"/>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Reproduction of 2019 Strategies</a:t>
            </a:r>
            <a:endParaRPr/>
          </a:p>
        </p:txBody>
      </p:sp>
      <p:sp>
        <p:nvSpPr>
          <p:cNvPr id="902" name="Google Shape;902;p98"/>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a:t>Open Data provided by NHIS</a:t>
            </a:r>
            <a:r>
              <a:rPr lang="en" sz="1000"/>
              <a:t>(국민건강보험공</a:t>
            </a:r>
            <a:r>
              <a:rPr lang="en" sz="1000"/>
              <a:t>단)</a:t>
            </a:r>
            <a:endParaRPr sz="1000"/>
          </a:p>
          <a:p>
            <a:pPr indent="-330200" lvl="0" marL="457200" rtl="0" algn="l">
              <a:spcBef>
                <a:spcPts val="0"/>
              </a:spcBef>
              <a:spcAft>
                <a:spcPts val="0"/>
              </a:spcAft>
              <a:buSzPts val="1600"/>
              <a:buChar char="●"/>
            </a:pPr>
            <a:r>
              <a:rPr lang="en"/>
              <a:t>2019 Strategies were tested on Larger dataset</a:t>
            </a:r>
            <a:endParaRPr/>
          </a:p>
        </p:txBody>
      </p:sp>
      <p:graphicFrame>
        <p:nvGraphicFramePr>
          <p:cNvPr id="903" name="Google Shape;903;p98"/>
          <p:cNvGraphicFramePr/>
          <p:nvPr/>
        </p:nvGraphicFramePr>
        <p:xfrm>
          <a:off x="1259895" y="2024196"/>
          <a:ext cx="3000000" cy="3000000"/>
        </p:xfrm>
        <a:graphic>
          <a:graphicData uri="http://schemas.openxmlformats.org/drawingml/2006/table">
            <a:tbl>
              <a:tblPr>
                <a:noFill/>
                <a:tableStyleId>{B06A36A3-F109-43A6-A9E3-51559FE183B6}</a:tableStyleId>
              </a:tblPr>
              <a:tblGrid>
                <a:gridCol w="1899225"/>
                <a:gridCol w="868225"/>
                <a:gridCol w="1950150"/>
                <a:gridCol w="2026500"/>
              </a:tblGrid>
              <a:tr h="326025">
                <a:tc gridSpan="2">
                  <a:txBody>
                    <a:bodyPr/>
                    <a:lstStyle/>
                    <a:p>
                      <a:pPr indent="0" lvl="0" marL="0" rtl="0" algn="ctr">
                        <a:spcBef>
                          <a:spcPts val="0"/>
                        </a:spcBef>
                        <a:spcAft>
                          <a:spcPts val="0"/>
                        </a:spcAft>
                        <a:buNone/>
                      </a:pPr>
                      <a:r>
                        <a:t/>
                      </a:r>
                      <a:endParaRPr sz="1200">
                        <a:solidFill>
                          <a:schemeClr val="lt1"/>
                        </a:solidFill>
                        <a:latin typeface="Noto Sans Medium"/>
                        <a:ea typeface="Noto Sans Medium"/>
                        <a:cs typeface="Noto Sans Medium"/>
                        <a:sym typeface="Noto Sans Medium"/>
                      </a:endParaRPr>
                    </a:p>
                  </a:txBody>
                  <a:tcPr marT="91425" marB="91425" marR="91425" marL="91425" anchor="ctr">
                    <a:solidFill>
                      <a:srgbClr val="B7B7B7"/>
                    </a:solidFill>
                  </a:tcPr>
                </a:tc>
                <a:tc hMerge="1"/>
                <a:tc>
                  <a:txBody>
                    <a:bodyPr/>
                    <a:lstStyle/>
                    <a:p>
                      <a:pPr indent="0" lvl="0" marL="0" rtl="0" algn="ctr">
                        <a:spcBef>
                          <a:spcPts val="0"/>
                        </a:spcBef>
                        <a:spcAft>
                          <a:spcPts val="0"/>
                        </a:spcAft>
                        <a:buNone/>
                      </a:pPr>
                      <a:r>
                        <a:rPr lang="en">
                          <a:solidFill>
                            <a:srgbClr val="242424"/>
                          </a:solidFill>
                          <a:latin typeface="Noto Sans Medium"/>
                          <a:ea typeface="Noto Sans Medium"/>
                          <a:cs typeface="Noto Sans Medium"/>
                          <a:sym typeface="Noto Sans Medium"/>
                        </a:rPr>
                        <a:t>PyCon KR 2019</a:t>
                      </a:r>
                      <a:endParaRPr>
                        <a:solidFill>
                          <a:srgbClr val="242424"/>
                        </a:solidFill>
                        <a:latin typeface="Noto Sans Medium"/>
                        <a:ea typeface="Noto Sans Medium"/>
                        <a:cs typeface="Noto Sans Medium"/>
                        <a:sym typeface="Noto Sans Medium"/>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lang="en">
                          <a:solidFill>
                            <a:srgbClr val="E50042"/>
                          </a:solidFill>
                          <a:latin typeface="Noto Sans SemiBold"/>
                          <a:ea typeface="Noto Sans SemiBold"/>
                          <a:cs typeface="Noto Sans SemiBold"/>
                          <a:sym typeface="Noto Sans SemiBold"/>
                        </a:rPr>
                        <a:t>PyCon KR 2023</a:t>
                      </a:r>
                      <a:endParaRPr>
                        <a:solidFill>
                          <a:srgbClr val="E50042"/>
                        </a:solidFill>
                        <a:latin typeface="Noto Sans SemiBold"/>
                        <a:ea typeface="Noto Sans SemiBold"/>
                        <a:cs typeface="Noto Sans SemiBold"/>
                        <a:sym typeface="Noto Sans SemiBold"/>
                      </a:endParaRPr>
                    </a:p>
                  </a:txBody>
                  <a:tcPr marT="91425" marB="91425" marR="91425" marL="91425" anchor="ctr">
                    <a:solidFill>
                      <a:srgbClr val="B7B7B7"/>
                    </a:solidFill>
                  </a:tcPr>
                </a:tc>
              </a:tr>
              <a:tr h="326025">
                <a:tc rowSpan="3">
                  <a:txBody>
                    <a:bodyPr/>
                    <a:lstStyle/>
                    <a:p>
                      <a:pPr indent="0" lvl="0" marL="0" rtl="0" algn="ctr">
                        <a:spcBef>
                          <a:spcPts val="0"/>
                        </a:spcBef>
                        <a:spcAft>
                          <a:spcPts val="0"/>
                        </a:spcAft>
                        <a:buNone/>
                      </a:pPr>
                      <a:r>
                        <a:rPr b="1" lang="en" sz="1200">
                          <a:solidFill>
                            <a:srgbClr val="242424"/>
                          </a:solidFill>
                          <a:latin typeface="Noto Sans"/>
                          <a:ea typeface="Noto Sans"/>
                          <a:cs typeface="Noto Sans"/>
                          <a:sym typeface="Noto Sans"/>
                        </a:rPr>
                        <a:t>Health Check Data</a:t>
                      </a:r>
                      <a:br>
                        <a:rPr lang="en" sz="1200">
                          <a:solidFill>
                            <a:srgbClr val="242424"/>
                          </a:solidFill>
                          <a:latin typeface="Noto Sans Medium"/>
                          <a:ea typeface="Noto Sans Medium"/>
                          <a:cs typeface="Noto Sans Medium"/>
                          <a:sym typeface="Noto Sans Medium"/>
                        </a:rPr>
                      </a:br>
                      <a:r>
                        <a:rPr lang="en" sz="1200">
                          <a:solidFill>
                            <a:srgbClr val="242424"/>
                          </a:solidFill>
                          <a:latin typeface="Noto Sans Medium"/>
                          <a:ea typeface="Noto Sans Medium"/>
                          <a:cs typeface="Noto Sans Medium"/>
                          <a:sym typeface="Noto Sans Medium"/>
                        </a:rPr>
                        <a:t>건강검진 데이터</a:t>
                      </a:r>
                      <a:endParaRPr sz="1200">
                        <a:solidFill>
                          <a:srgbClr val="242424"/>
                        </a:solidFill>
                        <a:latin typeface="Noto Sans Medium"/>
                        <a:ea typeface="Noto Sans Medium"/>
                        <a:cs typeface="Noto Sans Medium"/>
                        <a:sym typeface="Noto Sans Medium"/>
                      </a:endParaRPr>
                    </a:p>
                  </a:txBody>
                  <a:tcPr marT="91425" marB="91425" marR="91425" marL="91425" anchor="ctr">
                    <a:solidFill>
                      <a:srgbClr val="B7B7B7"/>
                    </a:solidFill>
                  </a:tcPr>
                </a:tc>
                <a:tc>
                  <a:txBody>
                    <a:bodyPr/>
                    <a:lstStyle/>
                    <a:p>
                      <a:pPr indent="0" lvl="0" marL="0" rtl="0" algn="ctr">
                        <a:spcBef>
                          <a:spcPts val="0"/>
                        </a:spcBef>
                        <a:spcAft>
                          <a:spcPts val="0"/>
                        </a:spcAft>
                        <a:buNone/>
                      </a:pPr>
                      <a:r>
                        <a:rPr lang="en" sz="1000">
                          <a:solidFill>
                            <a:srgbClr val="242424"/>
                          </a:solidFill>
                          <a:latin typeface="Noto Sans Medium"/>
                          <a:ea typeface="Noto Sans Medium"/>
                          <a:cs typeface="Noto Sans Medium"/>
                          <a:sym typeface="Noto Sans Medium"/>
                        </a:rPr>
                        <a:t>Range</a:t>
                      </a:r>
                      <a:endParaRPr sz="1000">
                        <a:solidFill>
                          <a:srgbClr val="242424"/>
                        </a:solidFill>
                        <a:latin typeface="Noto Sans Medium"/>
                        <a:ea typeface="Noto Sans Medium"/>
                        <a:cs typeface="Noto Sans Medium"/>
                        <a:sym typeface="Noto Sans Medium"/>
                      </a:endParaRPr>
                    </a:p>
                  </a:txBody>
                  <a:tcPr marT="91425" marB="91425" marR="91425" marL="91425" anchor="ctr">
                    <a:solidFill>
                      <a:srgbClr val="B7B7B7"/>
                    </a:solidFill>
                  </a:tcPr>
                </a:tc>
                <a:tc>
                  <a:txBody>
                    <a:bodyPr/>
                    <a:lstStyle/>
                    <a:p>
                      <a:pPr indent="0" lvl="0" marL="0" rtl="0" algn="r">
                        <a:spcBef>
                          <a:spcPts val="0"/>
                        </a:spcBef>
                        <a:spcAft>
                          <a:spcPts val="0"/>
                        </a:spcAft>
                        <a:buNone/>
                      </a:pPr>
                      <a:r>
                        <a:rPr lang="en" sz="1200">
                          <a:solidFill>
                            <a:srgbClr val="3F3F3F"/>
                          </a:solidFill>
                          <a:latin typeface="Noto Sans"/>
                          <a:ea typeface="Noto Sans"/>
                          <a:cs typeface="Noto Sans"/>
                          <a:sym typeface="Noto Sans"/>
                        </a:rPr>
                        <a:t>    </a:t>
                      </a:r>
                      <a:r>
                        <a:rPr lang="en" sz="1200">
                          <a:solidFill>
                            <a:srgbClr val="3F3F3F"/>
                          </a:solidFill>
                          <a:latin typeface="Noto Sans"/>
                          <a:ea typeface="Noto Sans"/>
                          <a:cs typeface="Noto Sans"/>
                          <a:sym typeface="Noto Sans"/>
                        </a:rPr>
                        <a:t>3y (2015 ~ 2017)</a:t>
                      </a:r>
                      <a:endParaRPr sz="1200">
                        <a:solidFill>
                          <a:srgbClr val="3F3F3F"/>
                        </a:solidFill>
                        <a:latin typeface="Noto Sans"/>
                        <a:ea typeface="Noto Sans"/>
                        <a:cs typeface="Noto Sans"/>
                        <a:sym typeface="Noto Sans"/>
                      </a:endParaRPr>
                    </a:p>
                  </a:txBody>
                  <a:tcPr marT="91425" marB="91425" marR="91425" marL="91425" anchor="ctr"/>
                </a:tc>
                <a:tc>
                  <a:txBody>
                    <a:bodyPr/>
                    <a:lstStyle/>
                    <a:p>
                      <a:pPr indent="0" lvl="0" marL="0" rtl="0" algn="r">
                        <a:spcBef>
                          <a:spcPts val="0"/>
                        </a:spcBef>
                        <a:spcAft>
                          <a:spcPts val="0"/>
                        </a:spcAft>
                        <a:buNone/>
                      </a:pPr>
                      <a:r>
                        <a:rPr lang="en" sz="1200">
                          <a:latin typeface="Noto Sans"/>
                          <a:ea typeface="Noto Sans"/>
                          <a:cs typeface="Noto Sans"/>
                          <a:sym typeface="Noto Sans"/>
                        </a:rPr>
                        <a:t>19y (2002 ~ 2020)</a:t>
                      </a:r>
                      <a:endParaRPr sz="1200">
                        <a:latin typeface="Noto Sans"/>
                        <a:ea typeface="Noto Sans"/>
                        <a:cs typeface="Noto Sans"/>
                        <a:sym typeface="Noto Sans"/>
                      </a:endParaRPr>
                    </a:p>
                  </a:txBody>
                  <a:tcPr marT="91425" marB="91425" marR="91425" marL="91425" anchor="ctr"/>
                </a:tc>
              </a:tr>
              <a:tr h="326025">
                <a:tc vMerge="1"/>
                <a:tc>
                  <a:txBody>
                    <a:bodyPr/>
                    <a:lstStyle/>
                    <a:p>
                      <a:pPr indent="0" lvl="0" marL="0" rtl="0" algn="ctr">
                        <a:spcBef>
                          <a:spcPts val="0"/>
                        </a:spcBef>
                        <a:spcAft>
                          <a:spcPts val="0"/>
                        </a:spcAft>
                        <a:buNone/>
                      </a:pPr>
                      <a:r>
                        <a:rPr lang="en" sz="1000">
                          <a:solidFill>
                            <a:srgbClr val="242424"/>
                          </a:solidFill>
                          <a:latin typeface="Noto Sans Medium"/>
                          <a:ea typeface="Noto Sans Medium"/>
                          <a:cs typeface="Noto Sans Medium"/>
                          <a:sym typeface="Noto Sans Medium"/>
                        </a:rPr>
                        <a:t>Rows</a:t>
                      </a:r>
                      <a:endParaRPr sz="1000">
                        <a:solidFill>
                          <a:srgbClr val="242424"/>
                        </a:solidFill>
                        <a:latin typeface="Noto Sans Medium"/>
                        <a:ea typeface="Noto Sans Medium"/>
                        <a:cs typeface="Noto Sans Medium"/>
                        <a:sym typeface="Noto Sans Medium"/>
                      </a:endParaRPr>
                    </a:p>
                  </a:txBody>
                  <a:tcPr marT="91425" marB="91425" marR="91425" marL="91425" anchor="ctr">
                    <a:solidFill>
                      <a:srgbClr val="B7B7B7"/>
                    </a:solidFill>
                  </a:tcPr>
                </a:tc>
                <a:tc>
                  <a:txBody>
                    <a:bodyPr/>
                    <a:lstStyle/>
                    <a:p>
                      <a:pPr indent="0" lvl="0" marL="0" rtl="0" algn="r">
                        <a:spcBef>
                          <a:spcPts val="0"/>
                        </a:spcBef>
                        <a:spcAft>
                          <a:spcPts val="0"/>
                        </a:spcAft>
                        <a:buNone/>
                      </a:pPr>
                      <a:r>
                        <a:rPr lang="en" sz="1200">
                          <a:solidFill>
                            <a:srgbClr val="3F3F3F"/>
                          </a:solidFill>
                          <a:latin typeface="Noto Sans"/>
                          <a:ea typeface="Noto Sans"/>
                          <a:cs typeface="Noto Sans"/>
                          <a:sym typeface="Noto Sans"/>
                        </a:rPr>
                        <a:t>    </a:t>
                      </a:r>
                      <a:r>
                        <a:rPr lang="en" sz="1200">
                          <a:solidFill>
                            <a:srgbClr val="3F3F3F"/>
                          </a:solidFill>
                          <a:latin typeface="Noto Sans"/>
                          <a:ea typeface="Noto Sans"/>
                          <a:cs typeface="Noto Sans"/>
                          <a:sym typeface="Noto Sans"/>
                        </a:rPr>
                        <a:t>3 M</a:t>
                      </a:r>
                      <a:endParaRPr sz="1200">
                        <a:solidFill>
                          <a:srgbClr val="3F3F3F"/>
                        </a:solidFill>
                        <a:latin typeface="Noto Sans"/>
                        <a:ea typeface="Noto Sans"/>
                        <a:cs typeface="Noto Sans"/>
                        <a:sym typeface="Noto Sans"/>
                      </a:endParaRPr>
                    </a:p>
                  </a:txBody>
                  <a:tcPr marT="91425" marB="91425" marR="91425" marL="91425" anchor="ctr"/>
                </a:tc>
                <a:tc>
                  <a:txBody>
                    <a:bodyPr/>
                    <a:lstStyle/>
                    <a:p>
                      <a:pPr indent="0" lvl="0" marL="0" rtl="0" algn="r">
                        <a:spcBef>
                          <a:spcPts val="0"/>
                        </a:spcBef>
                        <a:spcAft>
                          <a:spcPts val="0"/>
                        </a:spcAft>
                        <a:buNone/>
                      </a:pPr>
                      <a:r>
                        <a:rPr lang="en" sz="1200">
                          <a:latin typeface="Noto Sans"/>
                          <a:ea typeface="Noto Sans"/>
                          <a:cs typeface="Noto Sans"/>
                          <a:sym typeface="Noto Sans"/>
                        </a:rPr>
                        <a:t>19 M</a:t>
                      </a:r>
                      <a:endParaRPr sz="1200">
                        <a:latin typeface="Noto Sans"/>
                        <a:ea typeface="Noto Sans"/>
                        <a:cs typeface="Noto Sans"/>
                        <a:sym typeface="Noto Sans"/>
                      </a:endParaRPr>
                    </a:p>
                  </a:txBody>
                  <a:tcPr marT="91425" marB="91425" marR="91425" marL="91425" anchor="ctr"/>
                </a:tc>
              </a:tr>
              <a:tr h="326025">
                <a:tc vMerge="1"/>
                <a:tc>
                  <a:txBody>
                    <a:bodyPr/>
                    <a:lstStyle/>
                    <a:p>
                      <a:pPr indent="0" lvl="0" marL="0" rtl="0" algn="ctr">
                        <a:spcBef>
                          <a:spcPts val="0"/>
                        </a:spcBef>
                        <a:spcAft>
                          <a:spcPts val="0"/>
                        </a:spcAft>
                        <a:buNone/>
                      </a:pPr>
                      <a:r>
                        <a:rPr lang="en" sz="1000">
                          <a:solidFill>
                            <a:srgbClr val="242424"/>
                          </a:solidFill>
                          <a:latin typeface="Noto Sans Medium"/>
                          <a:ea typeface="Noto Sans Medium"/>
                          <a:cs typeface="Noto Sans Medium"/>
                          <a:sym typeface="Noto Sans Medium"/>
                        </a:rPr>
                        <a:t>Size</a:t>
                      </a:r>
                      <a:endParaRPr sz="1000">
                        <a:solidFill>
                          <a:srgbClr val="242424"/>
                        </a:solidFill>
                        <a:latin typeface="Noto Sans Medium"/>
                        <a:ea typeface="Noto Sans Medium"/>
                        <a:cs typeface="Noto Sans Medium"/>
                        <a:sym typeface="Noto Sans Medium"/>
                      </a:endParaRPr>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r">
                        <a:spcBef>
                          <a:spcPts val="0"/>
                        </a:spcBef>
                        <a:spcAft>
                          <a:spcPts val="0"/>
                        </a:spcAft>
                        <a:buNone/>
                      </a:pPr>
                      <a:r>
                        <a:rPr b="1" lang="en" sz="1200">
                          <a:solidFill>
                            <a:srgbClr val="3F3F3F"/>
                          </a:solidFill>
                          <a:latin typeface="Noto Sans"/>
                          <a:ea typeface="Noto Sans"/>
                          <a:cs typeface="Noto Sans"/>
                          <a:sym typeface="Noto Sans"/>
                        </a:rPr>
                        <a:t>    </a:t>
                      </a:r>
                      <a:r>
                        <a:rPr b="1" lang="en" sz="1200">
                          <a:solidFill>
                            <a:srgbClr val="3F3F3F"/>
                          </a:solidFill>
                          <a:latin typeface="Noto Sans"/>
                          <a:ea typeface="Noto Sans"/>
                          <a:cs typeface="Noto Sans"/>
                          <a:sym typeface="Noto Sans"/>
                        </a:rPr>
                        <a:t>0.3 GB</a:t>
                      </a:r>
                      <a:endParaRPr b="1" sz="1200">
                        <a:solidFill>
                          <a:srgbClr val="3F3F3F"/>
                        </a:solidFill>
                        <a:latin typeface="Noto Sans"/>
                        <a:ea typeface="Noto Sans"/>
                        <a:cs typeface="Noto Sans"/>
                        <a:sym typeface="Noto Sans"/>
                      </a:endParaRPr>
                    </a:p>
                  </a:txBody>
                  <a:tcPr marT="91425" marB="91425" marR="91425" marL="91425" anchor="ctr">
                    <a:solidFill>
                      <a:srgbClr val="F3F3F3"/>
                    </a:solidFill>
                  </a:tcPr>
                </a:tc>
                <a:tc>
                  <a:txBody>
                    <a:bodyPr/>
                    <a:lstStyle/>
                    <a:p>
                      <a:pPr indent="0" lvl="0" marL="0" rtl="0" algn="r">
                        <a:spcBef>
                          <a:spcPts val="0"/>
                        </a:spcBef>
                        <a:spcAft>
                          <a:spcPts val="0"/>
                        </a:spcAft>
                        <a:buNone/>
                      </a:pPr>
                      <a:r>
                        <a:rPr lang="en" sz="1200">
                          <a:solidFill>
                            <a:srgbClr val="E50042"/>
                          </a:solidFill>
                          <a:latin typeface="Noto Sans SemiBold"/>
                          <a:ea typeface="Noto Sans SemiBold"/>
                          <a:cs typeface="Noto Sans SemiBold"/>
                          <a:sym typeface="Noto Sans SemiBold"/>
                        </a:rPr>
                        <a:t>1.9 GB</a:t>
                      </a:r>
                      <a:endParaRPr sz="1200">
                        <a:solidFill>
                          <a:srgbClr val="E50042"/>
                        </a:solidFill>
                        <a:latin typeface="Noto Sans SemiBold"/>
                        <a:ea typeface="Noto Sans SemiBold"/>
                        <a:cs typeface="Noto Sans SemiBold"/>
                        <a:sym typeface="Noto Sans SemiBold"/>
                      </a:endParaRPr>
                    </a:p>
                  </a:txBody>
                  <a:tcPr marT="91425" marB="91425" marR="91425" marL="91425" anchor="ctr">
                    <a:solidFill>
                      <a:srgbClr val="F3F3F3"/>
                    </a:solidFill>
                  </a:tcPr>
                </a:tc>
              </a:tr>
              <a:tr h="326025">
                <a:tc rowSpan="3">
                  <a:txBody>
                    <a:bodyPr/>
                    <a:lstStyle/>
                    <a:p>
                      <a:pPr indent="0" lvl="0" marL="0" rtl="0" algn="ctr">
                        <a:spcBef>
                          <a:spcPts val="0"/>
                        </a:spcBef>
                        <a:spcAft>
                          <a:spcPts val="0"/>
                        </a:spcAft>
                        <a:buNone/>
                      </a:pPr>
                      <a:r>
                        <a:rPr b="1" lang="en" sz="1200">
                          <a:solidFill>
                            <a:srgbClr val="242424"/>
                          </a:solidFill>
                          <a:latin typeface="Noto Sans"/>
                          <a:ea typeface="Noto Sans"/>
                          <a:cs typeface="Noto Sans"/>
                          <a:sym typeface="Noto Sans"/>
                        </a:rPr>
                        <a:t>Medical History Data</a:t>
                      </a:r>
                      <a:br>
                        <a:rPr lang="en" sz="1200">
                          <a:solidFill>
                            <a:srgbClr val="242424"/>
                          </a:solidFill>
                          <a:latin typeface="Noto Sans Medium"/>
                          <a:ea typeface="Noto Sans Medium"/>
                          <a:cs typeface="Noto Sans Medium"/>
                          <a:sym typeface="Noto Sans Medium"/>
                        </a:rPr>
                      </a:br>
                      <a:r>
                        <a:rPr lang="en" sz="1200">
                          <a:solidFill>
                            <a:srgbClr val="242424"/>
                          </a:solidFill>
                          <a:latin typeface="Noto Sans Medium"/>
                          <a:ea typeface="Noto Sans Medium"/>
                          <a:cs typeface="Noto Sans Medium"/>
                          <a:sym typeface="Noto Sans Medium"/>
                        </a:rPr>
                        <a:t>진료내역 데이터</a:t>
                      </a:r>
                      <a:endParaRPr sz="1200">
                        <a:solidFill>
                          <a:srgbClr val="242424"/>
                        </a:solidFill>
                        <a:latin typeface="Noto Sans Medium"/>
                        <a:ea typeface="Noto Sans Medium"/>
                        <a:cs typeface="Noto Sans Medium"/>
                        <a:sym typeface="Noto Sans Medium"/>
                      </a:endParaRPr>
                    </a:p>
                  </a:txBody>
                  <a:tcPr marT="91425" marB="91425" marR="91425" marL="91425" anchor="ctr">
                    <a:lnR cap="flat" cmpd="sng" w="9525">
                      <a:solidFill>
                        <a:srgbClr val="9E9E9E"/>
                      </a:solidFill>
                      <a:prstDash val="solid"/>
                      <a:round/>
                      <a:headEnd len="sm" w="sm" type="none"/>
                      <a:tailEnd len="sm" w="sm" type="none"/>
                    </a:lnR>
                    <a:solidFill>
                      <a:srgbClr val="B7B7B7"/>
                    </a:solidFill>
                  </a:tcPr>
                </a:tc>
                <a:tc>
                  <a:txBody>
                    <a:bodyPr/>
                    <a:lstStyle/>
                    <a:p>
                      <a:pPr indent="0" lvl="0" marL="0" rtl="0" algn="ctr">
                        <a:spcBef>
                          <a:spcPts val="0"/>
                        </a:spcBef>
                        <a:spcAft>
                          <a:spcPts val="0"/>
                        </a:spcAft>
                        <a:buNone/>
                      </a:pPr>
                      <a:r>
                        <a:rPr lang="en" sz="1000">
                          <a:solidFill>
                            <a:srgbClr val="242424"/>
                          </a:solidFill>
                          <a:latin typeface="Noto Sans Medium"/>
                          <a:ea typeface="Noto Sans Medium"/>
                          <a:cs typeface="Noto Sans Medium"/>
                          <a:sym typeface="Noto Sans Medium"/>
                        </a:rPr>
                        <a:t>Range</a:t>
                      </a:r>
                      <a:endParaRPr sz="1000">
                        <a:solidFill>
                          <a:srgbClr val="242424"/>
                        </a:solidFill>
                        <a:latin typeface="Noto Sans Medium"/>
                        <a:ea typeface="Noto Sans Medium"/>
                        <a:cs typeface="Noto Sans Medium"/>
                        <a:sym typeface="Noto Sans Medium"/>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r">
                        <a:spcBef>
                          <a:spcPts val="0"/>
                        </a:spcBef>
                        <a:spcAft>
                          <a:spcPts val="0"/>
                        </a:spcAft>
                        <a:buNone/>
                      </a:pPr>
                      <a:r>
                        <a:rPr lang="en" sz="1200">
                          <a:solidFill>
                            <a:srgbClr val="3F3F3F"/>
                          </a:solidFill>
                          <a:latin typeface="Noto Sans"/>
                          <a:ea typeface="Noto Sans"/>
                          <a:cs typeface="Noto Sans"/>
                          <a:sym typeface="Noto Sans"/>
                        </a:rPr>
                        <a:t>    </a:t>
                      </a:r>
                      <a:r>
                        <a:rPr lang="en" sz="1200">
                          <a:solidFill>
                            <a:srgbClr val="3F3F3F"/>
                          </a:solidFill>
                          <a:latin typeface="Noto Sans"/>
                          <a:ea typeface="Noto Sans"/>
                          <a:cs typeface="Noto Sans"/>
                          <a:sym typeface="Noto Sans"/>
                        </a:rPr>
                        <a:t>3y (2015 ~ 2017)</a:t>
                      </a:r>
                      <a:endParaRPr sz="1200">
                        <a:solidFill>
                          <a:srgbClr val="3F3F3F"/>
                        </a:solidFill>
                        <a:latin typeface="Noto Sans"/>
                        <a:ea typeface="Noto Sans"/>
                        <a:cs typeface="Noto Sans"/>
                        <a:sym typeface="Noto Sans"/>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r">
                        <a:spcBef>
                          <a:spcPts val="0"/>
                        </a:spcBef>
                        <a:spcAft>
                          <a:spcPts val="0"/>
                        </a:spcAft>
                        <a:buNone/>
                      </a:pPr>
                      <a:r>
                        <a:rPr lang="en" sz="1200">
                          <a:latin typeface="Noto Sans"/>
                          <a:ea typeface="Noto Sans"/>
                          <a:cs typeface="Noto Sans"/>
                          <a:sym typeface="Noto Sans"/>
                        </a:rPr>
                        <a:t>19y (2002 ~ 2020)</a:t>
                      </a:r>
                      <a:endParaRPr sz="1200">
                        <a:latin typeface="Noto Sans"/>
                        <a:ea typeface="Noto Sans"/>
                        <a:cs typeface="Noto Sans"/>
                        <a:sym typeface="Noto Sans"/>
                      </a:endParaRPr>
                    </a:p>
                  </a:txBody>
                  <a:tcPr marT="91425" marB="91425" marR="91425" marL="91425" anchor="ctr"/>
                </a:tc>
              </a:tr>
              <a:tr h="326025">
                <a:tc vMerge="1"/>
                <a:tc>
                  <a:txBody>
                    <a:bodyPr/>
                    <a:lstStyle/>
                    <a:p>
                      <a:pPr indent="0" lvl="0" marL="0" rtl="0" algn="ctr">
                        <a:spcBef>
                          <a:spcPts val="0"/>
                        </a:spcBef>
                        <a:spcAft>
                          <a:spcPts val="0"/>
                        </a:spcAft>
                        <a:buNone/>
                      </a:pPr>
                      <a:r>
                        <a:rPr lang="en" sz="1000">
                          <a:solidFill>
                            <a:srgbClr val="242424"/>
                          </a:solidFill>
                          <a:latin typeface="Noto Sans Medium"/>
                          <a:ea typeface="Noto Sans Medium"/>
                          <a:cs typeface="Noto Sans Medium"/>
                          <a:sym typeface="Noto Sans Medium"/>
                        </a:rPr>
                        <a:t>Rows</a:t>
                      </a:r>
                      <a:endParaRPr sz="1000">
                        <a:solidFill>
                          <a:srgbClr val="242424"/>
                        </a:solidFill>
                        <a:latin typeface="Noto Sans Medium"/>
                        <a:ea typeface="Noto Sans Medium"/>
                        <a:cs typeface="Noto Sans Medium"/>
                        <a:sym typeface="Noto Sans Medium"/>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r">
                        <a:spcBef>
                          <a:spcPts val="0"/>
                        </a:spcBef>
                        <a:spcAft>
                          <a:spcPts val="0"/>
                        </a:spcAft>
                        <a:buNone/>
                      </a:pPr>
                      <a:r>
                        <a:rPr lang="en" sz="1200">
                          <a:solidFill>
                            <a:srgbClr val="3F3F3F"/>
                          </a:solidFill>
                          <a:latin typeface="Noto Sans"/>
                          <a:ea typeface="Noto Sans"/>
                          <a:cs typeface="Noto Sans"/>
                          <a:sym typeface="Noto Sans"/>
                        </a:rPr>
                        <a:t>    </a:t>
                      </a:r>
                      <a:r>
                        <a:rPr lang="en" sz="1200">
                          <a:solidFill>
                            <a:srgbClr val="3F3F3F"/>
                          </a:solidFill>
                          <a:latin typeface="Noto Sans"/>
                          <a:ea typeface="Noto Sans"/>
                          <a:cs typeface="Noto Sans"/>
                          <a:sym typeface="Noto Sans"/>
                        </a:rPr>
                        <a:t>40 M</a:t>
                      </a:r>
                      <a:endParaRPr sz="1200">
                        <a:solidFill>
                          <a:srgbClr val="3F3F3F"/>
                        </a:solidFill>
                        <a:latin typeface="Noto Sans"/>
                        <a:ea typeface="Noto Sans"/>
                        <a:cs typeface="Noto Sans"/>
                        <a:sym typeface="Noto Sans"/>
                      </a:endParaRPr>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r">
                        <a:spcBef>
                          <a:spcPts val="0"/>
                        </a:spcBef>
                        <a:spcAft>
                          <a:spcPts val="0"/>
                        </a:spcAft>
                        <a:buNone/>
                      </a:pPr>
                      <a:r>
                        <a:rPr lang="en" sz="1200">
                          <a:latin typeface="Noto Sans"/>
                          <a:ea typeface="Noto Sans"/>
                          <a:cs typeface="Noto Sans"/>
                          <a:sym typeface="Noto Sans"/>
                        </a:rPr>
                        <a:t>185 M</a:t>
                      </a:r>
                      <a:endParaRPr sz="1200">
                        <a:latin typeface="Noto Sans"/>
                        <a:ea typeface="Noto Sans"/>
                        <a:cs typeface="Noto Sans"/>
                        <a:sym typeface="Noto Sans"/>
                      </a:endParaRPr>
                    </a:p>
                  </a:txBody>
                  <a:tcPr marT="91425" marB="91425" marR="91425" marL="91425" anchor="ctr"/>
                </a:tc>
              </a:tr>
              <a:tr h="100000">
                <a:tc vMerge="1"/>
                <a:tc>
                  <a:txBody>
                    <a:bodyPr/>
                    <a:lstStyle/>
                    <a:p>
                      <a:pPr indent="0" lvl="0" marL="0" rtl="0" algn="ctr">
                        <a:spcBef>
                          <a:spcPts val="0"/>
                        </a:spcBef>
                        <a:spcAft>
                          <a:spcPts val="0"/>
                        </a:spcAft>
                        <a:buNone/>
                      </a:pPr>
                      <a:r>
                        <a:rPr lang="en" sz="1000">
                          <a:solidFill>
                            <a:srgbClr val="242424"/>
                          </a:solidFill>
                          <a:latin typeface="Noto Sans Medium"/>
                          <a:ea typeface="Noto Sans Medium"/>
                          <a:cs typeface="Noto Sans Medium"/>
                          <a:sym typeface="Noto Sans Medium"/>
                        </a:rPr>
                        <a:t>Size</a:t>
                      </a:r>
                      <a:endParaRPr sz="1000">
                        <a:solidFill>
                          <a:srgbClr val="242424"/>
                        </a:solidFill>
                        <a:latin typeface="Noto Sans Medium"/>
                        <a:ea typeface="Noto Sans Medium"/>
                        <a:cs typeface="Noto Sans Medium"/>
                        <a:sym typeface="Noto Sans Medium"/>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r">
                        <a:spcBef>
                          <a:spcPts val="0"/>
                        </a:spcBef>
                        <a:spcAft>
                          <a:spcPts val="0"/>
                        </a:spcAft>
                        <a:buNone/>
                      </a:pPr>
                      <a:r>
                        <a:rPr b="1" lang="en" sz="1200">
                          <a:solidFill>
                            <a:srgbClr val="3F3F3F"/>
                          </a:solidFill>
                          <a:latin typeface="Noto Sans"/>
                          <a:ea typeface="Noto Sans"/>
                          <a:cs typeface="Noto Sans"/>
                          <a:sym typeface="Noto Sans"/>
                        </a:rPr>
                        <a:t>3.1 GB</a:t>
                      </a:r>
                      <a:endParaRPr b="1" sz="1200">
                        <a:solidFill>
                          <a:srgbClr val="3F3F3F"/>
                        </a:solidFill>
                        <a:latin typeface="Noto Sans"/>
                        <a:ea typeface="Noto Sans"/>
                        <a:cs typeface="Noto Sans"/>
                        <a:sym typeface="Noto Sans"/>
                      </a:endParaRPr>
                    </a:p>
                  </a:txBody>
                  <a:tcPr marT="91425" marB="91425" marR="91425" marL="91425" anchor="ctr">
                    <a:lnL cap="flat" cmpd="sng" w="9525">
                      <a:solidFill>
                        <a:srgbClr val="9E9E9E"/>
                      </a:solidFill>
                      <a:prstDash val="solid"/>
                      <a:round/>
                      <a:headEnd len="sm" w="sm" type="none"/>
                      <a:tailEnd len="sm" w="sm" type="none"/>
                    </a:lnL>
                    <a:solidFill>
                      <a:srgbClr val="F3F3F3"/>
                    </a:solidFill>
                  </a:tcPr>
                </a:tc>
                <a:tc>
                  <a:txBody>
                    <a:bodyPr/>
                    <a:lstStyle/>
                    <a:p>
                      <a:pPr indent="0" lvl="0" marL="0" rtl="0" algn="r">
                        <a:spcBef>
                          <a:spcPts val="0"/>
                        </a:spcBef>
                        <a:spcAft>
                          <a:spcPts val="0"/>
                        </a:spcAft>
                        <a:buNone/>
                      </a:pPr>
                      <a:r>
                        <a:rPr lang="en" sz="1200">
                          <a:solidFill>
                            <a:srgbClr val="E50042"/>
                          </a:solidFill>
                          <a:latin typeface="Noto Sans SemiBold"/>
                          <a:ea typeface="Noto Sans SemiBold"/>
                          <a:cs typeface="Noto Sans SemiBold"/>
                          <a:sym typeface="Noto Sans SemiBold"/>
                        </a:rPr>
                        <a:t>14 GB</a:t>
                      </a:r>
                      <a:endParaRPr sz="1200">
                        <a:solidFill>
                          <a:srgbClr val="E50042"/>
                        </a:solidFill>
                        <a:latin typeface="Noto Sans SemiBold"/>
                        <a:ea typeface="Noto Sans SemiBold"/>
                        <a:cs typeface="Noto Sans SemiBold"/>
                        <a:sym typeface="Noto Sans SemiBold"/>
                      </a:endParaRPr>
                    </a:p>
                  </a:txBody>
                  <a:tcPr marT="91425" marB="91425" marR="91425" marL="91425" anchor="ctr">
                    <a:solidFill>
                      <a:srgbClr val="F3F3F3"/>
                    </a:solidFill>
                  </a:tcPr>
                </a:tc>
              </a:tr>
            </a:tbl>
          </a:graphicData>
        </a:graphic>
      </p:graphicFrame>
      <p:sp>
        <p:nvSpPr>
          <p:cNvPr id="904" name="Google Shape;904;p98"/>
          <p:cNvSpPr txBox="1"/>
          <p:nvPr/>
        </p:nvSpPr>
        <p:spPr>
          <a:xfrm>
            <a:off x="5050700" y="4877800"/>
            <a:ext cx="3608400" cy="15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434343"/>
                </a:solidFill>
              </a:rPr>
              <a:t>Data </a:t>
            </a:r>
            <a:r>
              <a:rPr lang="en" sz="600">
                <a:solidFill>
                  <a:srgbClr val="434343"/>
                </a:solidFill>
              </a:rPr>
              <a:t>Source1: </a:t>
            </a:r>
            <a:r>
              <a:rPr lang="en" sz="600">
                <a:solidFill>
                  <a:srgbClr val="434343"/>
                </a:solidFill>
              </a:rPr>
              <a:t>https://www.data.go.kr/data/15007115/fileData.do</a:t>
            </a:r>
            <a:endParaRPr sz="600">
              <a:solidFill>
                <a:srgbClr val="434343"/>
              </a:solidFill>
            </a:endParaRPr>
          </a:p>
          <a:p>
            <a:pPr indent="0" lvl="0" marL="0" rtl="0" algn="r">
              <a:spcBef>
                <a:spcPts val="0"/>
              </a:spcBef>
              <a:spcAft>
                <a:spcPts val="0"/>
              </a:spcAft>
              <a:buNone/>
            </a:pPr>
            <a:r>
              <a:rPr lang="en" sz="600">
                <a:solidFill>
                  <a:srgbClr val="434343"/>
                </a:solidFill>
              </a:rPr>
              <a:t>Data Source2: https://www.data.go.kr/data/15007122/fileData.do</a:t>
            </a:r>
            <a:endParaRPr sz="600">
              <a:solidFill>
                <a:srgbClr val="434343"/>
              </a:solidFill>
            </a:endParaRPr>
          </a:p>
        </p:txBody>
      </p:sp>
      <p:sp>
        <p:nvSpPr>
          <p:cNvPr id="905" name="Google Shape;905;p98"/>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Validation of 2019’s Efficient Pandas Strategies</a:t>
            </a:r>
            <a:endParaRPr sz="1200">
              <a:solidFill>
                <a:srgbClr val="E50042"/>
              </a:solidFill>
              <a:latin typeface="Noto Sans"/>
              <a:ea typeface="Noto Sans"/>
              <a:cs typeface="Noto Sans"/>
              <a:sym typeface="Noto Sans"/>
            </a:endParaRPr>
          </a:p>
        </p:txBody>
      </p:sp>
      <p:sp>
        <p:nvSpPr>
          <p:cNvPr id="906" name="Google Shape;906;p98"/>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9"/>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2" name="Google Shape;912;p99"/>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Comparison between Pandas Versions</a:t>
            </a:r>
            <a:endParaRPr/>
          </a:p>
        </p:txBody>
      </p:sp>
      <p:sp>
        <p:nvSpPr>
          <p:cNvPr id="913" name="Google Shape;913;p99"/>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PyCon KR 2019  ⇥  </a:t>
            </a:r>
            <a:r>
              <a:rPr i="1" lang="en"/>
              <a:t>Pandas 0.24.2</a:t>
            </a:r>
            <a:endParaRPr i="1"/>
          </a:p>
          <a:p>
            <a:pPr indent="-330200" lvl="0" marL="457200" rtl="0" algn="l">
              <a:spcBef>
                <a:spcPts val="0"/>
              </a:spcBef>
              <a:spcAft>
                <a:spcPts val="0"/>
              </a:spcAft>
              <a:buSzPts val="1600"/>
              <a:buChar char="●"/>
            </a:pPr>
            <a:r>
              <a:rPr lang="en"/>
              <a:t>PyCon KR 2023  ⇥  </a:t>
            </a:r>
            <a:r>
              <a:rPr i="1" lang="en"/>
              <a:t>Pandas 2.0.3</a:t>
            </a:r>
            <a:r>
              <a:rPr lang="en"/>
              <a:t>, + </a:t>
            </a:r>
            <a:r>
              <a:rPr i="1" lang="en"/>
              <a:t>[pyarrow]</a:t>
            </a:r>
            <a:endParaRPr i="1"/>
          </a:p>
        </p:txBody>
      </p:sp>
      <p:sp>
        <p:nvSpPr>
          <p:cNvPr id="914" name="Google Shape;914;p99"/>
          <p:cNvSpPr/>
          <p:nvPr/>
        </p:nvSpPr>
        <p:spPr>
          <a:xfrm>
            <a:off x="1972863" y="2527908"/>
            <a:ext cx="1188600" cy="1188600"/>
          </a:xfrm>
          <a:prstGeom prst="ellipse">
            <a:avLst/>
          </a:prstGeom>
          <a:solidFill>
            <a:srgbClr val="2A858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5" name="Google Shape;915;p99"/>
          <p:cNvSpPr/>
          <p:nvPr/>
        </p:nvSpPr>
        <p:spPr>
          <a:xfrm>
            <a:off x="6053888" y="2527908"/>
            <a:ext cx="1188600" cy="1188600"/>
          </a:xfrm>
          <a:prstGeom prst="ellipse">
            <a:avLst/>
          </a:prstGeom>
          <a:solidFill>
            <a:srgbClr val="EA1756"/>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6" name="Google Shape;916;p99"/>
          <p:cNvSpPr/>
          <p:nvPr/>
        </p:nvSpPr>
        <p:spPr>
          <a:xfrm>
            <a:off x="4013375" y="2527908"/>
            <a:ext cx="1188600" cy="1188600"/>
          </a:xfrm>
          <a:prstGeom prst="ellipse">
            <a:avLst/>
          </a:prstGeom>
          <a:solidFill>
            <a:srgbClr val="F1A438"/>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7" name="Google Shape;917;p99"/>
          <p:cNvSpPr txBox="1"/>
          <p:nvPr/>
        </p:nvSpPr>
        <p:spPr>
          <a:xfrm>
            <a:off x="1813425" y="3867921"/>
            <a:ext cx="1507500" cy="4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F7F7F8"/>
                </a:solidFill>
                <a:highlight>
                  <a:srgbClr val="242424"/>
                </a:highlight>
                <a:latin typeface="Noto Sans SemiBold"/>
                <a:ea typeface="Noto Sans SemiBold"/>
                <a:cs typeface="Noto Sans SemiBold"/>
                <a:sym typeface="Noto Sans SemiBold"/>
              </a:rPr>
              <a:t>Pandas 0.24.2</a:t>
            </a:r>
            <a:endParaRPr i="1">
              <a:solidFill>
                <a:srgbClr val="F7F7F8"/>
              </a:solidFill>
              <a:highlight>
                <a:srgbClr val="242424"/>
              </a:highlight>
              <a:latin typeface="Noto Sans SemiBold"/>
              <a:ea typeface="Noto Sans SemiBold"/>
              <a:cs typeface="Noto Sans SemiBold"/>
              <a:sym typeface="Noto Sans SemiBold"/>
            </a:endParaRPr>
          </a:p>
        </p:txBody>
      </p:sp>
      <p:sp>
        <p:nvSpPr>
          <p:cNvPr id="918" name="Google Shape;918;p99"/>
          <p:cNvSpPr txBox="1"/>
          <p:nvPr/>
        </p:nvSpPr>
        <p:spPr>
          <a:xfrm>
            <a:off x="3853925" y="3867921"/>
            <a:ext cx="1507500" cy="4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F7F7F8"/>
                </a:solidFill>
                <a:highlight>
                  <a:srgbClr val="242424"/>
                </a:highlight>
                <a:latin typeface="Noto Sans SemiBold"/>
                <a:ea typeface="Noto Sans SemiBold"/>
                <a:cs typeface="Noto Sans SemiBold"/>
                <a:sym typeface="Noto Sans SemiBold"/>
              </a:rPr>
              <a:t>Pandas 2.0.3</a:t>
            </a:r>
            <a:endParaRPr i="1">
              <a:solidFill>
                <a:srgbClr val="F7F7F8"/>
              </a:solidFill>
              <a:highlight>
                <a:srgbClr val="242424"/>
              </a:highlight>
              <a:latin typeface="Noto Sans SemiBold"/>
              <a:ea typeface="Noto Sans SemiBold"/>
              <a:cs typeface="Noto Sans SemiBold"/>
              <a:sym typeface="Noto Sans SemiBold"/>
            </a:endParaRPr>
          </a:p>
        </p:txBody>
      </p:sp>
      <p:sp>
        <p:nvSpPr>
          <p:cNvPr id="919" name="Google Shape;919;p99"/>
          <p:cNvSpPr txBox="1"/>
          <p:nvPr/>
        </p:nvSpPr>
        <p:spPr>
          <a:xfrm>
            <a:off x="5894425" y="3867921"/>
            <a:ext cx="1507500" cy="4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F7F7F8"/>
                </a:solidFill>
                <a:highlight>
                  <a:srgbClr val="242424"/>
                </a:highlight>
                <a:latin typeface="Noto Sans SemiBold"/>
                <a:ea typeface="Noto Sans SemiBold"/>
                <a:cs typeface="Noto Sans SemiBold"/>
                <a:sym typeface="Noto Sans SemiBold"/>
              </a:rPr>
              <a:t>Pandas 2.0.3 [pyarrow]</a:t>
            </a:r>
            <a:endParaRPr i="1">
              <a:solidFill>
                <a:srgbClr val="F7F7F8"/>
              </a:solidFill>
              <a:highlight>
                <a:srgbClr val="242424"/>
              </a:highlight>
              <a:latin typeface="Noto Sans SemiBold"/>
              <a:ea typeface="Noto Sans SemiBold"/>
              <a:cs typeface="Noto Sans SemiBold"/>
              <a:sym typeface="Noto Sans SemiBold"/>
            </a:endParaRPr>
          </a:p>
        </p:txBody>
      </p:sp>
      <p:sp>
        <p:nvSpPr>
          <p:cNvPr id="920" name="Google Shape;920;p99"/>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Validation of 2019’s Efficient Pandas Strategies</a:t>
            </a:r>
            <a:endParaRPr sz="1200">
              <a:solidFill>
                <a:srgbClr val="E50042"/>
              </a:solidFill>
              <a:latin typeface="Noto Sans"/>
              <a:ea typeface="Noto Sans"/>
              <a:cs typeface="Noto Sans"/>
              <a:sym typeface="Noto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00"/>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26" name="Google Shape;926;p100"/>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Purpose</a:t>
            </a:r>
            <a:endParaRPr/>
          </a:p>
          <a:p>
            <a:pPr indent="0" lvl="0" marL="457200" rtl="0" algn="l">
              <a:spcBef>
                <a:spcPts val="0"/>
              </a:spcBef>
              <a:spcAft>
                <a:spcPts val="0"/>
              </a:spcAft>
              <a:buNone/>
            </a:pPr>
            <a:r>
              <a:rPr lang="en" sz="1400">
                <a:solidFill>
                  <a:srgbClr val="F8F8F8"/>
                </a:solidFill>
              </a:rPr>
              <a:t>: to r</a:t>
            </a:r>
            <a:r>
              <a:rPr lang="en" sz="1400">
                <a:solidFill>
                  <a:srgbClr val="F8F8F8"/>
                </a:solidFill>
              </a:rPr>
              <a:t>ead and manipulate large dataset efficiently </a:t>
            </a:r>
            <a:endParaRPr sz="1400">
              <a:solidFill>
                <a:srgbClr val="F8F8F8"/>
              </a:solidFill>
            </a:endParaRPr>
          </a:p>
          <a:p>
            <a:pPr indent="-330200" lvl="0" marL="457200" rtl="0" algn="l">
              <a:spcBef>
                <a:spcPts val="0"/>
              </a:spcBef>
              <a:spcAft>
                <a:spcPts val="0"/>
              </a:spcAft>
              <a:buSzPts val="1600"/>
              <a:buChar char="●"/>
            </a:pPr>
            <a:r>
              <a:rPr lang="en"/>
              <a:t>Testing</a:t>
            </a:r>
            <a:endParaRPr/>
          </a:p>
          <a:p>
            <a:pPr indent="-317500" lvl="0" marL="914400" rtl="0" algn="l">
              <a:spcBef>
                <a:spcPts val="0"/>
              </a:spcBef>
              <a:spcAft>
                <a:spcPts val="0"/>
              </a:spcAft>
              <a:buSzPts val="1400"/>
              <a:buAutoNum type="arabicPeriod"/>
            </a:pPr>
            <a:r>
              <a:rPr lang="en" sz="1400" u="sng"/>
              <a:t>Specifying data types</a:t>
            </a:r>
            <a:r>
              <a:rPr lang="en" sz="1400"/>
              <a:t> to reduce time and memory usage</a:t>
            </a:r>
            <a:endParaRPr sz="1400"/>
          </a:p>
          <a:p>
            <a:pPr indent="-317500" lvl="0" marL="1371600" rtl="0" algn="l">
              <a:spcBef>
                <a:spcPts val="0"/>
              </a:spcBef>
              <a:spcAft>
                <a:spcPts val="0"/>
              </a:spcAft>
              <a:buSzPts val="1400"/>
              <a:buChar char="-"/>
            </a:pPr>
            <a:r>
              <a:rPr lang="en" sz="1400">
                <a:highlight>
                  <a:srgbClr val="242424"/>
                </a:highlight>
                <a:latin typeface="Nanum Gothic Coding"/>
                <a:ea typeface="Nanum Gothic Coding"/>
                <a:cs typeface="Nanum Gothic Coding"/>
                <a:sym typeface="Nanum Gothic Coding"/>
              </a:rPr>
              <a:t>Default</a:t>
            </a:r>
            <a:r>
              <a:rPr lang="en" sz="1400"/>
              <a:t>: </a:t>
            </a:r>
            <a:r>
              <a:rPr lang="en" sz="1200"/>
              <a:t>read and manipulate with default setting</a:t>
            </a:r>
            <a:endParaRPr sz="1200"/>
          </a:p>
          <a:p>
            <a:pPr indent="-317500" lvl="0" marL="1371600" rtl="0" algn="l">
              <a:spcBef>
                <a:spcPts val="0"/>
              </a:spcBef>
              <a:spcAft>
                <a:spcPts val="0"/>
              </a:spcAft>
              <a:buSzPts val="1400"/>
              <a:buChar char="-"/>
            </a:pPr>
            <a:r>
              <a:rPr lang="en" sz="1400">
                <a:highlight>
                  <a:srgbClr val="242424"/>
                </a:highlight>
                <a:latin typeface="Nanum Gothic Coding"/>
                <a:ea typeface="Nanum Gothic Coding"/>
                <a:cs typeface="Nanum Gothic Coding"/>
                <a:sym typeface="Nanum Gothic Coding"/>
              </a:rPr>
              <a:t>Codebook</a:t>
            </a:r>
            <a:r>
              <a:rPr lang="en" sz="1400"/>
              <a:t>: </a:t>
            </a:r>
            <a:r>
              <a:rPr lang="en" sz="1200"/>
              <a:t>replace string values with fixed-size int dtype using codebook</a:t>
            </a:r>
            <a:endParaRPr sz="1200"/>
          </a:p>
          <a:p>
            <a:pPr indent="-317500" lvl="0" marL="1371600" rtl="0" algn="l">
              <a:spcBef>
                <a:spcPts val="0"/>
              </a:spcBef>
              <a:spcAft>
                <a:spcPts val="0"/>
              </a:spcAft>
              <a:buSzPts val="1400"/>
              <a:buChar char="-"/>
            </a:pPr>
            <a:r>
              <a:rPr lang="en" sz="1400">
                <a:highlight>
                  <a:srgbClr val="242424"/>
                </a:highlight>
                <a:latin typeface="Nanum Gothic Coding"/>
                <a:ea typeface="Nanum Gothic Coding"/>
                <a:cs typeface="Nanum Gothic Coding"/>
                <a:sym typeface="Nanum Gothic Coding"/>
              </a:rPr>
              <a:t>Dtypes</a:t>
            </a:r>
            <a:r>
              <a:rPr lang="en" sz="1400"/>
              <a:t>: </a:t>
            </a:r>
            <a:r>
              <a:rPr lang="en" sz="1200"/>
              <a:t>specify data type for each column when reading a file</a:t>
            </a:r>
            <a:endParaRPr sz="1200"/>
          </a:p>
          <a:p>
            <a:pPr indent="-317500" lvl="0" marL="914400" rtl="0" algn="l">
              <a:spcBef>
                <a:spcPts val="1000"/>
              </a:spcBef>
              <a:spcAft>
                <a:spcPts val="0"/>
              </a:spcAft>
              <a:buSzPts val="1400"/>
              <a:buAutoNum type="arabicPeriod"/>
            </a:pPr>
            <a:r>
              <a:rPr lang="en" sz="1400" u="sng"/>
              <a:t>Comparison between </a:t>
            </a:r>
            <a:r>
              <a:rPr lang="en" sz="1500" u="sng"/>
              <a:t>file formats</a:t>
            </a:r>
            <a:r>
              <a:rPr lang="en" sz="1500"/>
              <a:t> - </a:t>
            </a:r>
            <a:r>
              <a:rPr i="1" lang="en" sz="1500"/>
              <a:t>csv</a:t>
            </a:r>
            <a:r>
              <a:rPr lang="en" sz="1500"/>
              <a:t>, </a:t>
            </a:r>
            <a:r>
              <a:rPr i="1" lang="en" sz="1500"/>
              <a:t>pickle</a:t>
            </a:r>
            <a:r>
              <a:rPr lang="en" sz="1500"/>
              <a:t>, </a:t>
            </a:r>
            <a:r>
              <a:rPr i="1" lang="en" sz="1500"/>
              <a:t>feather</a:t>
            </a:r>
            <a:r>
              <a:rPr lang="en" sz="1500"/>
              <a:t>, </a:t>
            </a:r>
            <a:r>
              <a:rPr i="1" lang="en" sz="1500"/>
              <a:t>parquet</a:t>
            </a:r>
            <a:endParaRPr sz="1500"/>
          </a:p>
          <a:p>
            <a:pPr indent="-330200" lvl="0" marL="1371600" rtl="0" algn="l">
              <a:lnSpc>
                <a:spcPct val="115000"/>
              </a:lnSpc>
              <a:spcBef>
                <a:spcPts val="0"/>
              </a:spcBef>
              <a:spcAft>
                <a:spcPts val="0"/>
              </a:spcAft>
              <a:buSzPts val="1600"/>
              <a:buChar char="-"/>
            </a:pPr>
            <a:r>
              <a:rPr lang="en" sz="1400">
                <a:latin typeface="Nanum Gothic Coding"/>
                <a:ea typeface="Nanum Gothic Coding"/>
                <a:cs typeface="Nanum Gothic Coding"/>
                <a:sym typeface="Nanum Gothic Coding"/>
              </a:rPr>
              <a:t>Time to write/read a file</a:t>
            </a:r>
            <a:endParaRPr sz="1400">
              <a:latin typeface="Nanum Gothic Coding"/>
              <a:ea typeface="Nanum Gothic Coding"/>
              <a:cs typeface="Nanum Gothic Coding"/>
              <a:sym typeface="Nanum Gothic Coding"/>
            </a:endParaRPr>
          </a:p>
          <a:p>
            <a:pPr indent="-317500" lvl="0" marL="1371600" rtl="0" algn="l">
              <a:lnSpc>
                <a:spcPct val="115000"/>
              </a:lnSpc>
              <a:spcBef>
                <a:spcPts val="0"/>
              </a:spcBef>
              <a:spcAft>
                <a:spcPts val="0"/>
              </a:spcAft>
              <a:buSzPts val="1400"/>
              <a:buFont typeface="Nanum Gothic Coding"/>
              <a:buChar char="-"/>
            </a:pPr>
            <a:r>
              <a:rPr lang="en" sz="1400">
                <a:latin typeface="Nanum Gothic Coding"/>
                <a:ea typeface="Nanum Gothic Coding"/>
                <a:cs typeface="Nanum Gothic Coding"/>
                <a:sym typeface="Nanum Gothic Coding"/>
              </a:rPr>
              <a:t>Disk size of the saved file</a:t>
            </a:r>
            <a:endParaRPr sz="1500"/>
          </a:p>
          <a:p>
            <a:pPr indent="0" lvl="0" marL="0" rtl="0" algn="l">
              <a:spcBef>
                <a:spcPts val="0"/>
              </a:spcBef>
              <a:spcAft>
                <a:spcPts val="0"/>
              </a:spcAft>
              <a:buNone/>
            </a:pPr>
            <a:r>
              <a:t/>
            </a:r>
            <a:endParaRPr/>
          </a:p>
        </p:txBody>
      </p:sp>
      <p:sp>
        <p:nvSpPr>
          <p:cNvPr id="927" name="Google Shape;927;p100"/>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a:t>
            </a:r>
            <a:r>
              <a:rPr lang="en"/>
              <a:t>. </a:t>
            </a:r>
            <a:r>
              <a:rPr lang="en"/>
              <a:t>Memory Optimization</a:t>
            </a:r>
            <a:endParaRPr/>
          </a:p>
        </p:txBody>
      </p:sp>
      <p:sp>
        <p:nvSpPr>
          <p:cNvPr id="928" name="Google Shape;928;p100"/>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 Memory Optimization</a:t>
            </a:r>
            <a:endParaRPr sz="1200">
              <a:solidFill>
                <a:srgbClr val="E50042"/>
              </a:solidFill>
              <a:latin typeface="Noto Sans"/>
              <a:ea typeface="Noto Sans"/>
              <a:cs typeface="Noto Sans"/>
              <a:sym typeface="Noto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01"/>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4" name="Google Shape;934;p101"/>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 How to specify data types</a:t>
            </a:r>
            <a:endParaRPr/>
          </a:p>
        </p:txBody>
      </p:sp>
      <p:pic>
        <p:nvPicPr>
          <p:cNvPr id="935" name="Google Shape;935;p101"/>
          <p:cNvPicPr preferRelativeResize="0"/>
          <p:nvPr/>
        </p:nvPicPr>
        <p:blipFill>
          <a:blip r:embed="rId3">
            <a:alphaModFix/>
          </a:blip>
          <a:stretch>
            <a:fillRect/>
          </a:stretch>
        </p:blipFill>
        <p:spPr>
          <a:xfrm>
            <a:off x="5883925" y="1509375"/>
            <a:ext cx="2376900" cy="3146175"/>
          </a:xfrm>
          <a:prstGeom prst="rect">
            <a:avLst/>
          </a:prstGeom>
          <a:noFill/>
          <a:ln>
            <a:noFill/>
          </a:ln>
        </p:spPr>
      </p:pic>
      <p:pic>
        <p:nvPicPr>
          <p:cNvPr id="936" name="Google Shape;936;p101"/>
          <p:cNvPicPr preferRelativeResize="0"/>
          <p:nvPr/>
        </p:nvPicPr>
        <p:blipFill>
          <a:blip r:embed="rId4">
            <a:alphaModFix/>
          </a:blip>
          <a:stretch>
            <a:fillRect/>
          </a:stretch>
        </p:blipFill>
        <p:spPr>
          <a:xfrm>
            <a:off x="921172" y="1509363"/>
            <a:ext cx="3885849" cy="2676012"/>
          </a:xfrm>
          <a:prstGeom prst="rect">
            <a:avLst/>
          </a:prstGeom>
          <a:noFill/>
          <a:ln>
            <a:noFill/>
          </a:ln>
        </p:spPr>
      </p:pic>
      <p:sp>
        <p:nvSpPr>
          <p:cNvPr id="937" name="Google Shape;937;p101"/>
          <p:cNvSpPr txBox="1"/>
          <p:nvPr/>
        </p:nvSpPr>
        <p:spPr>
          <a:xfrm>
            <a:off x="2110350" y="1050871"/>
            <a:ext cx="1507500" cy="4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7F7F8"/>
                </a:solidFill>
                <a:highlight>
                  <a:srgbClr val="242424"/>
                </a:highlight>
                <a:latin typeface="Nanum Gothic Coding"/>
                <a:ea typeface="Nanum Gothic Coding"/>
                <a:cs typeface="Nanum Gothic Coding"/>
                <a:sym typeface="Nanum Gothic Coding"/>
              </a:rPr>
              <a:t>Codebook</a:t>
            </a:r>
            <a:endParaRPr sz="1800">
              <a:solidFill>
                <a:srgbClr val="F7F7F8"/>
              </a:solidFill>
              <a:highlight>
                <a:srgbClr val="242424"/>
              </a:highlight>
              <a:latin typeface="Nanum Gothic Coding"/>
              <a:ea typeface="Nanum Gothic Coding"/>
              <a:cs typeface="Nanum Gothic Coding"/>
              <a:sym typeface="Nanum Gothic Coding"/>
            </a:endParaRPr>
          </a:p>
        </p:txBody>
      </p:sp>
      <p:sp>
        <p:nvSpPr>
          <p:cNvPr id="938" name="Google Shape;938;p101"/>
          <p:cNvSpPr txBox="1"/>
          <p:nvPr/>
        </p:nvSpPr>
        <p:spPr>
          <a:xfrm>
            <a:off x="6318625" y="1050871"/>
            <a:ext cx="1507500" cy="4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7F7F8"/>
                </a:solidFill>
                <a:highlight>
                  <a:srgbClr val="242424"/>
                </a:highlight>
                <a:latin typeface="Nanum Gothic Coding"/>
                <a:ea typeface="Nanum Gothic Coding"/>
                <a:cs typeface="Nanum Gothic Coding"/>
                <a:sym typeface="Nanum Gothic Coding"/>
              </a:rPr>
              <a:t>Dtypes</a:t>
            </a:r>
            <a:endParaRPr sz="1800">
              <a:solidFill>
                <a:srgbClr val="F7F7F8"/>
              </a:solidFill>
              <a:highlight>
                <a:srgbClr val="242424"/>
              </a:highlight>
              <a:latin typeface="Nanum Gothic Coding"/>
              <a:ea typeface="Nanum Gothic Coding"/>
              <a:cs typeface="Nanum Gothic Coding"/>
              <a:sym typeface="Nanum Gothic Coding"/>
            </a:endParaRPr>
          </a:p>
        </p:txBody>
      </p:sp>
      <p:sp>
        <p:nvSpPr>
          <p:cNvPr id="939" name="Google Shape;939;p101"/>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 Memory Optimization</a:t>
            </a:r>
            <a:endParaRPr sz="1200">
              <a:solidFill>
                <a:srgbClr val="E50042"/>
              </a:solidFill>
              <a:latin typeface="Noto Sans"/>
              <a:ea typeface="Noto Sans"/>
              <a:cs typeface="Noto Sans"/>
              <a:sym typeface="Noto Sans"/>
            </a:endParaRPr>
          </a:p>
        </p:txBody>
      </p:sp>
      <p:sp>
        <p:nvSpPr>
          <p:cNvPr id="940" name="Google Shape;940;p101"/>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02"/>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a csv file on </a:t>
            </a:r>
            <a:r>
              <a:rPr lang="en">
                <a:highlight>
                  <a:srgbClr val="242424"/>
                </a:highlight>
                <a:latin typeface="Nanum Gothic Coding"/>
                <a:ea typeface="Nanum Gothic Coding"/>
                <a:cs typeface="Nanum Gothic Coding"/>
                <a:sym typeface="Nanum Gothic Coding"/>
              </a:rPr>
              <a:t>D</a:t>
            </a:r>
            <a:r>
              <a:rPr lang="en">
                <a:highlight>
                  <a:srgbClr val="242424"/>
                </a:highlight>
                <a:latin typeface="Nanum Gothic Coding"/>
                <a:ea typeface="Nanum Gothic Coding"/>
                <a:cs typeface="Nanum Gothic Coding"/>
                <a:sym typeface="Nanum Gothic Coding"/>
              </a:rPr>
              <a:t>efault</a:t>
            </a:r>
            <a:r>
              <a:rPr lang="en"/>
              <a:t> setting</a:t>
            </a:r>
            <a:endParaRPr/>
          </a:p>
        </p:txBody>
      </p:sp>
      <p:sp>
        <p:nvSpPr>
          <p:cNvPr id="946" name="Google Shape;946;p102"/>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7" name="Google Shape;947;p102"/>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1-1. Time to read a CSV file</a:t>
            </a:r>
            <a:endParaRPr/>
          </a:p>
        </p:txBody>
      </p:sp>
      <p:pic>
        <p:nvPicPr>
          <p:cNvPr id="948" name="Google Shape;948;p102" title="Points scored"/>
          <p:cNvPicPr preferRelativeResize="0"/>
          <p:nvPr/>
        </p:nvPicPr>
        <p:blipFill rotWithShape="1">
          <a:blip r:embed="rId3">
            <a:alphaModFix/>
          </a:blip>
          <a:srcRect b="0" l="0" r="0" t="12663"/>
          <a:stretch/>
        </p:blipFill>
        <p:spPr>
          <a:xfrm>
            <a:off x="3671287" y="1621721"/>
            <a:ext cx="5410800" cy="2921950"/>
          </a:xfrm>
          <a:prstGeom prst="rect">
            <a:avLst/>
          </a:prstGeom>
          <a:noFill/>
          <a:ln>
            <a:noFill/>
          </a:ln>
        </p:spPr>
      </p:pic>
      <p:pic>
        <p:nvPicPr>
          <p:cNvPr id="949" name="Google Shape;949;p102"/>
          <p:cNvPicPr preferRelativeResize="0"/>
          <p:nvPr/>
        </p:nvPicPr>
        <p:blipFill>
          <a:blip r:embed="rId4">
            <a:alphaModFix/>
          </a:blip>
          <a:stretch>
            <a:fillRect/>
          </a:stretch>
        </p:blipFill>
        <p:spPr>
          <a:xfrm>
            <a:off x="667025" y="1912625"/>
            <a:ext cx="2512749" cy="1038450"/>
          </a:xfrm>
          <a:prstGeom prst="rect">
            <a:avLst/>
          </a:prstGeom>
          <a:noFill/>
          <a:ln>
            <a:noFill/>
          </a:ln>
        </p:spPr>
      </p:pic>
      <p:pic>
        <p:nvPicPr>
          <p:cNvPr id="950" name="Google Shape;950;p102"/>
          <p:cNvPicPr preferRelativeResize="0"/>
          <p:nvPr/>
        </p:nvPicPr>
        <p:blipFill>
          <a:blip r:embed="rId5">
            <a:alphaModFix/>
          </a:blip>
          <a:stretch>
            <a:fillRect/>
          </a:stretch>
        </p:blipFill>
        <p:spPr>
          <a:xfrm>
            <a:off x="667025" y="3100349"/>
            <a:ext cx="3083776" cy="1087675"/>
          </a:xfrm>
          <a:prstGeom prst="rect">
            <a:avLst/>
          </a:prstGeom>
          <a:noFill/>
          <a:ln>
            <a:noFill/>
          </a:ln>
        </p:spPr>
      </p:pic>
      <p:sp>
        <p:nvSpPr>
          <p:cNvPr id="951" name="Google Shape;951;p102"/>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 Memory Optimization</a:t>
            </a:r>
            <a:endParaRPr sz="1200">
              <a:solidFill>
                <a:srgbClr val="E50042"/>
              </a:solidFill>
              <a:latin typeface="Noto Sans"/>
              <a:ea typeface="Noto Sans"/>
              <a:cs typeface="Noto Sans"/>
              <a:sym typeface="Noto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03"/>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57" name="Google Shape;957;p103"/>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1-2. Memory usage of </a:t>
            </a:r>
            <a:r>
              <a:rPr i="1" lang="en"/>
              <a:t>pd.DataFrame object</a:t>
            </a:r>
            <a:endParaRPr i="1"/>
          </a:p>
        </p:txBody>
      </p:sp>
      <p:pic>
        <p:nvPicPr>
          <p:cNvPr id="958" name="Google Shape;958;p103" title="Memory Usage of csv data"/>
          <p:cNvPicPr preferRelativeResize="0"/>
          <p:nvPr/>
        </p:nvPicPr>
        <p:blipFill rotWithShape="1">
          <a:blip r:embed="rId3">
            <a:alphaModFix/>
          </a:blip>
          <a:srcRect b="0" l="0" r="0" t="12087"/>
          <a:stretch/>
        </p:blipFill>
        <p:spPr>
          <a:xfrm>
            <a:off x="1534063" y="1207677"/>
            <a:ext cx="6075876" cy="3302725"/>
          </a:xfrm>
          <a:prstGeom prst="rect">
            <a:avLst/>
          </a:prstGeom>
          <a:noFill/>
          <a:ln>
            <a:noFill/>
          </a:ln>
        </p:spPr>
      </p:pic>
      <p:sp>
        <p:nvSpPr>
          <p:cNvPr id="959" name="Google Shape;959;p103"/>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 Memory Optimization</a:t>
            </a:r>
            <a:endParaRPr sz="1200">
              <a:solidFill>
                <a:srgbClr val="E50042"/>
              </a:solidFill>
              <a:latin typeface="Noto Sans"/>
              <a:ea typeface="Noto Sans"/>
              <a:cs typeface="Noto Sans"/>
              <a:sym typeface="Noto Sans"/>
            </a:endParaRPr>
          </a:p>
        </p:txBody>
      </p:sp>
      <p:sp>
        <p:nvSpPr>
          <p:cNvPr id="960" name="Google Shape;960;p103"/>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04"/>
          <p:cNvSpPr txBox="1"/>
          <p:nvPr>
            <p:ph idx="12" type="sldNum"/>
          </p:nvPr>
        </p:nvSpPr>
        <p:spPr>
          <a:xfrm>
            <a:off x="8517717" y="4878383"/>
            <a:ext cx="548700" cy="15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6" name="Google Shape;966;p104"/>
          <p:cNvSpPr txBox="1"/>
          <p:nvPr>
            <p:ph type="title"/>
          </p:nvPr>
        </p:nvSpPr>
        <p:spPr>
          <a:xfrm>
            <a:off x="776350" y="396625"/>
            <a:ext cx="7772100" cy="5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1-3. Results of specifying data types</a:t>
            </a:r>
            <a:endParaRPr/>
          </a:p>
        </p:txBody>
      </p:sp>
      <p:sp>
        <p:nvSpPr>
          <p:cNvPr id="967" name="Google Shape;967;p104"/>
          <p:cNvSpPr txBox="1"/>
          <p:nvPr>
            <p:ph idx="1" type="body"/>
          </p:nvPr>
        </p:nvSpPr>
        <p:spPr>
          <a:xfrm>
            <a:off x="667025" y="1080300"/>
            <a:ext cx="7881300" cy="34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EA1756"/>
                </a:solidFill>
                <a:highlight>
                  <a:srgbClr val="242424"/>
                </a:highlight>
              </a:rPr>
              <a:t>Pandas 2.0.3 [pyarrow]</a:t>
            </a:r>
            <a:r>
              <a:rPr lang="en"/>
              <a:t> shows significant improvement on overall settings</a:t>
            </a:r>
            <a:endParaRPr/>
          </a:p>
        </p:txBody>
      </p:sp>
      <p:graphicFrame>
        <p:nvGraphicFramePr>
          <p:cNvPr id="968" name="Google Shape;968;p104"/>
          <p:cNvGraphicFramePr/>
          <p:nvPr/>
        </p:nvGraphicFramePr>
        <p:xfrm>
          <a:off x="1327967" y="1816446"/>
          <a:ext cx="3000000" cy="3000000"/>
        </p:xfrm>
        <a:graphic>
          <a:graphicData uri="http://schemas.openxmlformats.org/drawingml/2006/table">
            <a:tbl>
              <a:tblPr>
                <a:noFill/>
                <a:tableStyleId>{51F76227-951F-4C51-8B65-3201DCBCB543}</a:tableStyleId>
              </a:tblPr>
              <a:tblGrid>
                <a:gridCol w="767550"/>
                <a:gridCol w="1415425"/>
                <a:gridCol w="1190475"/>
                <a:gridCol w="1190475"/>
                <a:gridCol w="1190475"/>
                <a:gridCol w="794575"/>
              </a:tblGrid>
              <a:tr h="446975">
                <a:tc>
                  <a:txBody>
                    <a:bodyPr/>
                    <a:lstStyle/>
                    <a:p>
                      <a:pPr indent="0" lvl="0" marL="0" rtl="0" algn="ctr">
                        <a:spcBef>
                          <a:spcPts val="0"/>
                        </a:spcBef>
                        <a:spcAft>
                          <a:spcPts val="0"/>
                        </a:spcAft>
                        <a:buNone/>
                      </a:pPr>
                      <a:r>
                        <a:rPr b="1" lang="en" sz="1000">
                          <a:solidFill>
                            <a:srgbClr val="F7F7F8"/>
                          </a:solidFill>
                          <a:latin typeface="Noto Sans Mono"/>
                          <a:ea typeface="Noto Sans Mono"/>
                          <a:cs typeface="Noto Sans Mono"/>
                          <a:sym typeface="Noto Sans Mono"/>
                        </a:rPr>
                        <a:t>Setting</a:t>
                      </a:r>
                      <a:endParaRPr b="1" sz="1000">
                        <a:solidFill>
                          <a:srgbClr val="F7F7F8"/>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34343"/>
                    </a:solidFill>
                  </a:tcPr>
                </a:tc>
                <a:tc>
                  <a:txBody>
                    <a:bodyPr/>
                    <a:lstStyle/>
                    <a:p>
                      <a:pPr indent="0" lvl="0" marL="0" rtl="0" algn="ctr">
                        <a:spcBef>
                          <a:spcPts val="0"/>
                        </a:spcBef>
                        <a:spcAft>
                          <a:spcPts val="0"/>
                        </a:spcAft>
                        <a:buNone/>
                      </a:pPr>
                      <a:r>
                        <a:rPr b="1" lang="en" sz="1000">
                          <a:solidFill>
                            <a:srgbClr val="F7F7F8"/>
                          </a:solidFill>
                          <a:latin typeface="Noto Sans Mono"/>
                          <a:ea typeface="Noto Sans Mono"/>
                          <a:cs typeface="Noto Sans Mono"/>
                          <a:sym typeface="Noto Sans Mono"/>
                        </a:rPr>
                        <a:t>Metric</a:t>
                      </a:r>
                      <a:endParaRPr b="1" sz="1000">
                        <a:solidFill>
                          <a:srgbClr val="F7F7F8"/>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None/>
                      </a:pPr>
                      <a:r>
                        <a:rPr b="1" lang="en" sz="1000">
                          <a:solidFill>
                            <a:schemeClr val="lt1"/>
                          </a:solidFill>
                          <a:latin typeface="Noto Sans Mono"/>
                          <a:ea typeface="Noto Sans Mono"/>
                          <a:cs typeface="Noto Sans Mono"/>
                          <a:sym typeface="Noto Sans Mono"/>
                        </a:rPr>
                        <a:t>Pandas 0.24.2</a:t>
                      </a:r>
                      <a:endParaRPr b="1" sz="1000">
                        <a:solidFill>
                          <a:schemeClr val="lt1"/>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None/>
                      </a:pPr>
                      <a:r>
                        <a:rPr b="1" lang="en" sz="1000">
                          <a:solidFill>
                            <a:schemeClr val="lt1"/>
                          </a:solidFill>
                          <a:latin typeface="Noto Sans Mono"/>
                          <a:ea typeface="Noto Sans Mono"/>
                          <a:cs typeface="Noto Sans Mono"/>
                          <a:sym typeface="Noto Sans Mono"/>
                        </a:rPr>
                        <a:t>Pandas 2.0.3</a:t>
                      </a:r>
                      <a:endParaRPr b="1" sz="1000">
                        <a:solidFill>
                          <a:schemeClr val="lt1"/>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None/>
                      </a:pPr>
                      <a:r>
                        <a:rPr b="1" lang="en" sz="1000">
                          <a:solidFill>
                            <a:schemeClr val="lt1"/>
                          </a:solidFill>
                          <a:latin typeface="Noto Sans Mono"/>
                          <a:ea typeface="Noto Sans Mono"/>
                          <a:cs typeface="Noto Sans Mono"/>
                          <a:sym typeface="Noto Sans Mono"/>
                        </a:rPr>
                        <a:t>Pandas 2.0.3 [pyarrow]</a:t>
                      </a:r>
                      <a:endParaRPr b="1" sz="1000">
                        <a:solidFill>
                          <a:schemeClr val="lt1"/>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None/>
                      </a:pPr>
                      <a:r>
                        <a:rPr b="1" lang="en" sz="1000">
                          <a:solidFill>
                            <a:schemeClr val="lt1"/>
                          </a:solidFill>
                          <a:latin typeface="Noto Sans Mono"/>
                          <a:ea typeface="Noto Sans Mono"/>
                          <a:cs typeface="Noto Sans Mono"/>
                          <a:sym typeface="Noto Sans Mono"/>
                        </a:rPr>
                        <a:t>Speed-up</a:t>
                      </a:r>
                      <a:endParaRPr b="1" sz="1000">
                        <a:solidFill>
                          <a:schemeClr val="lt1"/>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34343"/>
                    </a:solidFill>
                  </a:tcPr>
                </a:tc>
              </a:tr>
              <a:tr h="245850">
                <a:tc rowSpan="3">
                  <a:txBody>
                    <a:bodyPr/>
                    <a:lstStyle/>
                    <a:p>
                      <a:pPr indent="0" lvl="0" marL="0" rtl="0" algn="ctr">
                        <a:lnSpc>
                          <a:spcPct val="115000"/>
                        </a:lnSpc>
                        <a:spcBef>
                          <a:spcPts val="0"/>
                        </a:spcBef>
                        <a:spcAft>
                          <a:spcPts val="0"/>
                        </a:spcAft>
                        <a:buNone/>
                      </a:pPr>
                      <a:r>
                        <a:rPr lang="en" sz="1200">
                          <a:solidFill>
                            <a:srgbClr val="FFFFFF"/>
                          </a:solidFill>
                          <a:latin typeface="Nanum Gothic Coding"/>
                          <a:ea typeface="Nanum Gothic Coding"/>
                          <a:cs typeface="Nanum Gothic Coding"/>
                          <a:sym typeface="Nanum Gothic Coding"/>
                        </a:rPr>
                        <a:t>Default</a:t>
                      </a:r>
                      <a:endParaRPr sz="1200">
                        <a:solidFill>
                          <a:srgbClr val="FFFFFF"/>
                        </a:solidFill>
                        <a:latin typeface="Nanum Gothic Coding"/>
                        <a:ea typeface="Nanum Gothic Coding"/>
                        <a:cs typeface="Nanum Gothic Coding"/>
                        <a:sym typeface="Nanum Gothic Coding"/>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34343"/>
                    </a:solidFill>
                  </a:tcPr>
                </a:tc>
                <a:tc>
                  <a:txBody>
                    <a:bodyPr/>
                    <a:lstStyle/>
                    <a:p>
                      <a:pPr indent="0" lvl="0" marL="0" rtl="0" algn="l">
                        <a:lnSpc>
                          <a:spcPct val="115000"/>
                        </a:lnSpc>
                        <a:spcBef>
                          <a:spcPts val="0"/>
                        </a:spcBef>
                        <a:spcAft>
                          <a:spcPts val="0"/>
                        </a:spcAft>
                        <a:buNone/>
                      </a:pPr>
                      <a:r>
                        <a:rPr lang="en" sz="1000">
                          <a:latin typeface="Noto Sans Mono"/>
                          <a:ea typeface="Noto Sans Mono"/>
                          <a:cs typeface="Noto Sans Mono"/>
                          <a:sym typeface="Noto Sans Mono"/>
                        </a:rPr>
                        <a:t> </a:t>
                      </a:r>
                      <a:r>
                        <a:rPr lang="en" sz="1000">
                          <a:latin typeface="Noto Sans Mono"/>
                          <a:ea typeface="Noto Sans Mono"/>
                          <a:cs typeface="Noto Sans Mono"/>
                          <a:sym typeface="Noto Sans Mono"/>
                        </a:rPr>
                        <a:t>time</a:t>
                      </a:r>
                      <a:endParaRPr sz="1000">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r">
                        <a:lnSpc>
                          <a:spcPct val="115000"/>
                        </a:lnSpc>
                        <a:spcBef>
                          <a:spcPts val="0"/>
                        </a:spcBef>
                        <a:spcAft>
                          <a:spcPts val="0"/>
                        </a:spcAft>
                        <a:buNone/>
                      </a:pPr>
                      <a:r>
                        <a:rPr lang="en" sz="1000">
                          <a:solidFill>
                            <a:srgbClr val="242424"/>
                          </a:solidFill>
                          <a:latin typeface="Noto Sans Mono"/>
                          <a:ea typeface="Noto Sans Mono"/>
                          <a:cs typeface="Noto Sans Mono"/>
                          <a:sym typeface="Noto Sans Mono"/>
                        </a:rPr>
                        <a:t>33.4 s</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r">
                        <a:lnSpc>
                          <a:spcPct val="115000"/>
                        </a:lnSpc>
                        <a:spcBef>
                          <a:spcPts val="0"/>
                        </a:spcBef>
                        <a:spcAft>
                          <a:spcPts val="0"/>
                        </a:spcAft>
                        <a:buNone/>
                      </a:pPr>
                      <a:r>
                        <a:rPr lang="en" sz="1000">
                          <a:solidFill>
                            <a:srgbClr val="242424"/>
                          </a:solidFill>
                          <a:latin typeface="Noto Sans Mono"/>
                          <a:ea typeface="Noto Sans Mono"/>
                          <a:cs typeface="Noto Sans Mono"/>
                          <a:sym typeface="Noto Sans Mono"/>
                        </a:rPr>
                        <a:t>28.2 s</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r">
                        <a:lnSpc>
                          <a:spcPct val="115000"/>
                        </a:lnSpc>
                        <a:spcBef>
                          <a:spcPts val="0"/>
                        </a:spcBef>
                        <a:spcAft>
                          <a:spcPts val="0"/>
                        </a:spcAft>
                        <a:buNone/>
                      </a:pPr>
                      <a:r>
                        <a:rPr b="1" lang="en" sz="1000">
                          <a:solidFill>
                            <a:srgbClr val="E50042"/>
                          </a:solidFill>
                          <a:latin typeface="Noto Sans Mono"/>
                          <a:ea typeface="Noto Sans Mono"/>
                          <a:cs typeface="Noto Sans Mono"/>
                          <a:sym typeface="Noto Sans Mono"/>
                        </a:rPr>
                        <a:t>2.4</a:t>
                      </a:r>
                      <a:r>
                        <a:rPr b="1" lang="en" sz="1000">
                          <a:solidFill>
                            <a:srgbClr val="F04578"/>
                          </a:solidFill>
                          <a:latin typeface="Noto Sans Mono"/>
                          <a:ea typeface="Noto Sans Mono"/>
                          <a:cs typeface="Noto Sans Mono"/>
                          <a:sym typeface="Noto Sans Mono"/>
                        </a:rPr>
                        <a:t> </a:t>
                      </a:r>
                      <a:r>
                        <a:rPr lang="en" sz="1000">
                          <a:solidFill>
                            <a:srgbClr val="242424"/>
                          </a:solidFill>
                          <a:latin typeface="Noto Sans Mono"/>
                          <a:ea typeface="Noto Sans Mono"/>
                          <a:cs typeface="Noto Sans Mono"/>
                          <a:sym typeface="Noto Sans Mono"/>
                        </a:rPr>
                        <a:t>s</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r">
                        <a:lnSpc>
                          <a:spcPct val="115000"/>
                        </a:lnSpc>
                        <a:spcBef>
                          <a:spcPts val="0"/>
                        </a:spcBef>
                        <a:spcAft>
                          <a:spcPts val="0"/>
                        </a:spcAft>
                        <a:buNone/>
                      </a:pPr>
                      <a:r>
                        <a:rPr b="1" lang="en" sz="1000">
                          <a:solidFill>
                            <a:srgbClr val="E50042"/>
                          </a:solidFill>
                          <a:latin typeface="Noto Sans Mono"/>
                          <a:ea typeface="Noto Sans Mono"/>
                          <a:cs typeface="Noto Sans Mono"/>
                          <a:sym typeface="Noto Sans Mono"/>
                        </a:rPr>
                        <a:t>13.9</a:t>
                      </a:r>
                      <a:r>
                        <a:rPr lang="en" sz="1000">
                          <a:solidFill>
                            <a:srgbClr val="242424"/>
                          </a:solidFill>
                          <a:latin typeface="Noto Sans Mono"/>
                          <a:ea typeface="Noto Sans Mono"/>
                          <a:cs typeface="Noto Sans Mono"/>
                          <a:sym typeface="Noto Sans Mono"/>
                        </a:rPr>
                        <a:t>x</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r>
              <a:tr h="245850">
                <a:tc vMerge="1"/>
                <a:tc>
                  <a:txBody>
                    <a:bodyPr/>
                    <a:lstStyle/>
                    <a:p>
                      <a:pPr indent="0" lvl="0" marL="0" rtl="0" algn="l">
                        <a:lnSpc>
                          <a:spcPct val="115000"/>
                        </a:lnSpc>
                        <a:spcBef>
                          <a:spcPts val="0"/>
                        </a:spcBef>
                        <a:spcAft>
                          <a:spcPts val="0"/>
                        </a:spcAft>
                        <a:buNone/>
                      </a:pPr>
                      <a:r>
                        <a:rPr lang="en" sz="1000">
                          <a:latin typeface="Noto Sans Mono"/>
                          <a:ea typeface="Noto Sans Mono"/>
                          <a:cs typeface="Noto Sans Mono"/>
                          <a:sym typeface="Noto Sans Mono"/>
                        </a:rPr>
                        <a:t> </a:t>
                      </a:r>
                      <a:r>
                        <a:rPr lang="en" sz="1000">
                          <a:latin typeface="Noto Sans Mono"/>
                          <a:ea typeface="Noto Sans Mono"/>
                          <a:cs typeface="Noto Sans Mono"/>
                          <a:sym typeface="Noto Sans Mono"/>
                        </a:rPr>
                        <a:t>increment memory</a:t>
                      </a:r>
                      <a:endParaRPr sz="1000">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r">
                        <a:lnSpc>
                          <a:spcPct val="115000"/>
                        </a:lnSpc>
                        <a:spcBef>
                          <a:spcPts val="0"/>
                        </a:spcBef>
                        <a:spcAft>
                          <a:spcPts val="0"/>
                        </a:spcAft>
                        <a:buNone/>
                      </a:pPr>
                      <a:r>
                        <a:rPr lang="en" sz="1000">
                          <a:solidFill>
                            <a:srgbClr val="242424"/>
                          </a:solidFill>
                          <a:latin typeface="Noto Sans Mono"/>
                          <a:ea typeface="Noto Sans Mono"/>
                          <a:cs typeface="Noto Sans Mono"/>
                          <a:sym typeface="Noto Sans Mono"/>
                        </a:rPr>
                        <a:t>8,847 Mb</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r">
                        <a:lnSpc>
                          <a:spcPct val="115000"/>
                        </a:lnSpc>
                        <a:spcBef>
                          <a:spcPts val="0"/>
                        </a:spcBef>
                        <a:spcAft>
                          <a:spcPts val="0"/>
                        </a:spcAft>
                        <a:buNone/>
                      </a:pPr>
                      <a:r>
                        <a:rPr lang="en" sz="1000">
                          <a:solidFill>
                            <a:srgbClr val="242424"/>
                          </a:solidFill>
                          <a:latin typeface="Noto Sans Mono"/>
                          <a:ea typeface="Noto Sans Mono"/>
                          <a:cs typeface="Noto Sans Mono"/>
                          <a:sym typeface="Noto Sans Mono"/>
                        </a:rPr>
                        <a:t>8,847 Mb</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r">
                        <a:lnSpc>
                          <a:spcPct val="115000"/>
                        </a:lnSpc>
                        <a:spcBef>
                          <a:spcPts val="0"/>
                        </a:spcBef>
                        <a:spcAft>
                          <a:spcPts val="0"/>
                        </a:spcAft>
                        <a:buNone/>
                      </a:pPr>
                      <a:r>
                        <a:rPr b="1" lang="en" sz="1000">
                          <a:solidFill>
                            <a:srgbClr val="E50042"/>
                          </a:solidFill>
                          <a:latin typeface="Noto Sans Mono"/>
                          <a:ea typeface="Noto Sans Mono"/>
                          <a:cs typeface="Noto Sans Mono"/>
                          <a:sym typeface="Noto Sans Mono"/>
                        </a:rPr>
                        <a:t>6,741</a:t>
                      </a:r>
                      <a:r>
                        <a:rPr b="1" lang="en" sz="1000">
                          <a:solidFill>
                            <a:srgbClr val="F04578"/>
                          </a:solidFill>
                          <a:latin typeface="Noto Sans Mono"/>
                          <a:ea typeface="Noto Sans Mono"/>
                          <a:cs typeface="Noto Sans Mono"/>
                          <a:sym typeface="Noto Sans Mono"/>
                        </a:rPr>
                        <a:t> </a:t>
                      </a:r>
                      <a:r>
                        <a:rPr lang="en" sz="1000">
                          <a:solidFill>
                            <a:srgbClr val="242424"/>
                          </a:solidFill>
                          <a:latin typeface="Noto Sans Mono"/>
                          <a:ea typeface="Noto Sans Mono"/>
                          <a:cs typeface="Noto Sans Mono"/>
                          <a:sym typeface="Noto Sans Mono"/>
                        </a:rPr>
                        <a:t>Mb</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r">
                        <a:lnSpc>
                          <a:spcPct val="115000"/>
                        </a:lnSpc>
                        <a:spcBef>
                          <a:spcPts val="0"/>
                        </a:spcBef>
                        <a:spcAft>
                          <a:spcPts val="0"/>
                        </a:spcAft>
                        <a:buNone/>
                      </a:pPr>
                      <a:r>
                        <a:rPr b="1" lang="en" sz="1000">
                          <a:solidFill>
                            <a:srgbClr val="E50042"/>
                          </a:solidFill>
                          <a:latin typeface="Noto Sans Mono"/>
                          <a:ea typeface="Noto Sans Mono"/>
                          <a:cs typeface="Noto Sans Mono"/>
                          <a:sym typeface="Noto Sans Mono"/>
                        </a:rPr>
                        <a:t>1.3</a:t>
                      </a:r>
                      <a:r>
                        <a:rPr lang="en" sz="1000">
                          <a:solidFill>
                            <a:srgbClr val="242424"/>
                          </a:solidFill>
                          <a:latin typeface="Noto Sans Mono"/>
                          <a:ea typeface="Noto Sans Mono"/>
                          <a:cs typeface="Noto Sans Mono"/>
                          <a:sym typeface="Noto Sans Mono"/>
                        </a:rPr>
                        <a:t>x</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r>
              <a:tr h="245850">
                <a:tc vMerge="1"/>
                <a:tc>
                  <a:txBody>
                    <a:bodyPr/>
                    <a:lstStyle/>
                    <a:p>
                      <a:pPr indent="0" lvl="0" marL="0" rtl="0" algn="l">
                        <a:lnSpc>
                          <a:spcPct val="115000"/>
                        </a:lnSpc>
                        <a:spcBef>
                          <a:spcPts val="0"/>
                        </a:spcBef>
                        <a:spcAft>
                          <a:spcPts val="0"/>
                        </a:spcAft>
                        <a:buNone/>
                      </a:pPr>
                      <a:r>
                        <a:rPr lang="en" sz="1000">
                          <a:latin typeface="Noto Sans Mono"/>
                          <a:ea typeface="Noto Sans Mono"/>
                          <a:cs typeface="Noto Sans Mono"/>
                          <a:sym typeface="Noto Sans Mono"/>
                        </a:rPr>
                        <a:t> </a:t>
                      </a:r>
                      <a:r>
                        <a:rPr lang="en" sz="1000">
                          <a:latin typeface="Noto Sans Mono"/>
                          <a:ea typeface="Noto Sans Mono"/>
                          <a:cs typeface="Noto Sans Mono"/>
                          <a:sym typeface="Noto Sans Mono"/>
                        </a:rPr>
                        <a:t>memory usage</a:t>
                      </a:r>
                      <a:endParaRPr sz="1000">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r">
                        <a:lnSpc>
                          <a:spcPct val="115000"/>
                        </a:lnSpc>
                        <a:spcBef>
                          <a:spcPts val="0"/>
                        </a:spcBef>
                        <a:spcAft>
                          <a:spcPts val="0"/>
                        </a:spcAft>
                        <a:buNone/>
                      </a:pPr>
                      <a:r>
                        <a:rPr lang="en" sz="1000">
                          <a:solidFill>
                            <a:srgbClr val="242424"/>
                          </a:solidFill>
                          <a:latin typeface="Noto Sans Mono"/>
                          <a:ea typeface="Noto Sans Mono"/>
                          <a:cs typeface="Noto Sans Mono"/>
                          <a:sym typeface="Noto Sans Mono"/>
                        </a:rPr>
                        <a:t>10,443 Mb</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r">
                        <a:lnSpc>
                          <a:spcPct val="115000"/>
                        </a:lnSpc>
                        <a:spcBef>
                          <a:spcPts val="0"/>
                        </a:spcBef>
                        <a:spcAft>
                          <a:spcPts val="0"/>
                        </a:spcAft>
                        <a:buNone/>
                      </a:pPr>
                      <a:r>
                        <a:rPr lang="en" sz="1000">
                          <a:solidFill>
                            <a:srgbClr val="242424"/>
                          </a:solidFill>
                          <a:latin typeface="Noto Sans Mono"/>
                          <a:ea typeface="Noto Sans Mono"/>
                          <a:cs typeface="Noto Sans Mono"/>
                          <a:sym typeface="Noto Sans Mono"/>
                        </a:rPr>
                        <a:t>10,443 Mb</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r">
                        <a:lnSpc>
                          <a:spcPct val="115000"/>
                        </a:lnSpc>
                        <a:spcBef>
                          <a:spcPts val="0"/>
                        </a:spcBef>
                        <a:spcAft>
                          <a:spcPts val="0"/>
                        </a:spcAft>
                        <a:buNone/>
                      </a:pPr>
                      <a:r>
                        <a:rPr b="1" lang="en" sz="1000">
                          <a:solidFill>
                            <a:srgbClr val="E50042"/>
                          </a:solidFill>
                          <a:latin typeface="Noto Sans Mono"/>
                          <a:ea typeface="Noto Sans Mono"/>
                          <a:cs typeface="Noto Sans Mono"/>
                          <a:sym typeface="Noto Sans Mono"/>
                        </a:rPr>
                        <a:t>3,393</a:t>
                      </a:r>
                      <a:r>
                        <a:rPr b="1" lang="en" sz="1000">
                          <a:solidFill>
                            <a:srgbClr val="F04578"/>
                          </a:solidFill>
                          <a:latin typeface="Noto Sans Mono"/>
                          <a:ea typeface="Noto Sans Mono"/>
                          <a:cs typeface="Noto Sans Mono"/>
                          <a:sym typeface="Noto Sans Mono"/>
                        </a:rPr>
                        <a:t> </a:t>
                      </a:r>
                      <a:r>
                        <a:rPr lang="en" sz="1000">
                          <a:solidFill>
                            <a:srgbClr val="242424"/>
                          </a:solidFill>
                          <a:latin typeface="Noto Sans Mono"/>
                          <a:ea typeface="Noto Sans Mono"/>
                          <a:cs typeface="Noto Sans Mono"/>
                          <a:sym typeface="Noto Sans Mono"/>
                        </a:rPr>
                        <a:t>Mb</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r">
                        <a:lnSpc>
                          <a:spcPct val="115000"/>
                        </a:lnSpc>
                        <a:spcBef>
                          <a:spcPts val="0"/>
                        </a:spcBef>
                        <a:spcAft>
                          <a:spcPts val="0"/>
                        </a:spcAft>
                        <a:buNone/>
                      </a:pPr>
                      <a:r>
                        <a:rPr b="1" lang="en" sz="1000">
                          <a:solidFill>
                            <a:srgbClr val="E50042"/>
                          </a:solidFill>
                          <a:latin typeface="Noto Sans Mono"/>
                          <a:ea typeface="Noto Sans Mono"/>
                          <a:cs typeface="Noto Sans Mono"/>
                          <a:sym typeface="Noto Sans Mono"/>
                        </a:rPr>
                        <a:t>3</a:t>
                      </a:r>
                      <a:r>
                        <a:rPr b="1" lang="en" sz="1000">
                          <a:solidFill>
                            <a:srgbClr val="E50042"/>
                          </a:solidFill>
                          <a:latin typeface="Noto Sans Mono"/>
                          <a:ea typeface="Noto Sans Mono"/>
                          <a:cs typeface="Noto Sans Mono"/>
                          <a:sym typeface="Noto Sans Mono"/>
                        </a:rPr>
                        <a:t>.1</a:t>
                      </a:r>
                      <a:r>
                        <a:rPr lang="en" sz="1000">
                          <a:solidFill>
                            <a:srgbClr val="242424"/>
                          </a:solidFill>
                          <a:latin typeface="Noto Sans Mono"/>
                          <a:ea typeface="Noto Sans Mono"/>
                          <a:cs typeface="Noto Sans Mono"/>
                          <a:sym typeface="Noto Sans Mono"/>
                        </a:rPr>
                        <a:t>x</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r>
              <a:tr h="245850">
                <a:tc rowSpan="3">
                  <a:txBody>
                    <a:bodyPr/>
                    <a:lstStyle/>
                    <a:p>
                      <a:pPr indent="0" lvl="0" marL="0" rtl="0" algn="ctr">
                        <a:lnSpc>
                          <a:spcPct val="115000"/>
                        </a:lnSpc>
                        <a:spcBef>
                          <a:spcPts val="0"/>
                        </a:spcBef>
                        <a:spcAft>
                          <a:spcPts val="0"/>
                        </a:spcAft>
                        <a:buNone/>
                      </a:pPr>
                      <a:r>
                        <a:rPr lang="en" sz="1200">
                          <a:solidFill>
                            <a:srgbClr val="FFFFFF"/>
                          </a:solidFill>
                          <a:latin typeface="Nanum Gothic Coding"/>
                          <a:ea typeface="Nanum Gothic Coding"/>
                          <a:cs typeface="Nanum Gothic Coding"/>
                          <a:sym typeface="Nanum Gothic Coding"/>
                        </a:rPr>
                        <a:t>Codebook</a:t>
                      </a:r>
                      <a:endParaRPr sz="1200">
                        <a:solidFill>
                          <a:srgbClr val="FFFFFF"/>
                        </a:solidFill>
                        <a:latin typeface="Nanum Gothic Coding"/>
                        <a:ea typeface="Nanum Gothic Coding"/>
                        <a:cs typeface="Nanum Gothic Coding"/>
                        <a:sym typeface="Nanum Gothic Coding"/>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34343"/>
                    </a:solidFill>
                  </a:tcPr>
                </a:tc>
                <a:tc>
                  <a:txBody>
                    <a:bodyPr/>
                    <a:lstStyle/>
                    <a:p>
                      <a:pPr indent="0" lvl="0" marL="0" rtl="0" algn="l">
                        <a:lnSpc>
                          <a:spcPct val="115000"/>
                        </a:lnSpc>
                        <a:spcBef>
                          <a:spcPts val="0"/>
                        </a:spcBef>
                        <a:spcAft>
                          <a:spcPts val="0"/>
                        </a:spcAft>
                        <a:buNone/>
                      </a:pPr>
                      <a:r>
                        <a:rPr lang="en" sz="1000">
                          <a:latin typeface="Noto Sans Mono"/>
                          <a:ea typeface="Noto Sans Mono"/>
                          <a:cs typeface="Noto Sans Mono"/>
                          <a:sym typeface="Noto Sans Mono"/>
                        </a:rPr>
                        <a:t> </a:t>
                      </a:r>
                      <a:r>
                        <a:rPr lang="en" sz="1000">
                          <a:latin typeface="Noto Sans Mono"/>
                          <a:ea typeface="Noto Sans Mono"/>
                          <a:cs typeface="Noto Sans Mono"/>
                          <a:sym typeface="Noto Sans Mono"/>
                        </a:rPr>
                        <a:t>time</a:t>
                      </a:r>
                      <a:endParaRPr sz="1000">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r">
                        <a:lnSpc>
                          <a:spcPct val="115000"/>
                        </a:lnSpc>
                        <a:spcBef>
                          <a:spcPts val="0"/>
                        </a:spcBef>
                        <a:spcAft>
                          <a:spcPts val="0"/>
                        </a:spcAft>
                        <a:buNone/>
                      </a:pPr>
                      <a:r>
                        <a:rPr lang="en" sz="1000">
                          <a:solidFill>
                            <a:srgbClr val="242424"/>
                          </a:solidFill>
                          <a:latin typeface="Noto Sans Mono"/>
                          <a:ea typeface="Noto Sans Mono"/>
                          <a:cs typeface="Noto Sans Mono"/>
                          <a:sym typeface="Noto Sans Mono"/>
                        </a:rPr>
                        <a:t>15.4 s</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r">
                        <a:lnSpc>
                          <a:spcPct val="115000"/>
                        </a:lnSpc>
                        <a:spcBef>
                          <a:spcPts val="0"/>
                        </a:spcBef>
                        <a:spcAft>
                          <a:spcPts val="0"/>
                        </a:spcAft>
                        <a:buNone/>
                      </a:pPr>
                      <a:r>
                        <a:rPr lang="en" sz="1000">
                          <a:solidFill>
                            <a:srgbClr val="242424"/>
                          </a:solidFill>
                          <a:latin typeface="Noto Sans Mono"/>
                          <a:ea typeface="Noto Sans Mono"/>
                          <a:cs typeface="Noto Sans Mono"/>
                          <a:sym typeface="Noto Sans Mono"/>
                        </a:rPr>
                        <a:t>23.6 s</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r">
                        <a:lnSpc>
                          <a:spcPct val="115000"/>
                        </a:lnSpc>
                        <a:spcBef>
                          <a:spcPts val="0"/>
                        </a:spcBef>
                        <a:spcAft>
                          <a:spcPts val="0"/>
                        </a:spcAft>
                        <a:buNone/>
                      </a:pPr>
                      <a:r>
                        <a:rPr b="1" lang="en" sz="1000">
                          <a:solidFill>
                            <a:srgbClr val="E50042"/>
                          </a:solidFill>
                          <a:latin typeface="Noto Sans Mono"/>
                          <a:ea typeface="Noto Sans Mono"/>
                          <a:cs typeface="Noto Sans Mono"/>
                          <a:sym typeface="Noto Sans Mono"/>
                        </a:rPr>
                        <a:t>12.2</a:t>
                      </a:r>
                      <a:r>
                        <a:rPr b="1" lang="en" sz="1000">
                          <a:solidFill>
                            <a:srgbClr val="F04578"/>
                          </a:solidFill>
                          <a:latin typeface="Noto Sans Mono"/>
                          <a:ea typeface="Noto Sans Mono"/>
                          <a:cs typeface="Noto Sans Mono"/>
                          <a:sym typeface="Noto Sans Mono"/>
                        </a:rPr>
                        <a:t> </a:t>
                      </a:r>
                      <a:r>
                        <a:rPr lang="en" sz="1000">
                          <a:solidFill>
                            <a:srgbClr val="242424"/>
                          </a:solidFill>
                          <a:latin typeface="Noto Sans Mono"/>
                          <a:ea typeface="Noto Sans Mono"/>
                          <a:cs typeface="Noto Sans Mono"/>
                          <a:sym typeface="Noto Sans Mono"/>
                        </a:rPr>
                        <a:t>s</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r">
                        <a:lnSpc>
                          <a:spcPct val="115000"/>
                        </a:lnSpc>
                        <a:spcBef>
                          <a:spcPts val="0"/>
                        </a:spcBef>
                        <a:spcAft>
                          <a:spcPts val="0"/>
                        </a:spcAft>
                        <a:buNone/>
                      </a:pPr>
                      <a:r>
                        <a:rPr b="1" lang="en" sz="1000">
                          <a:solidFill>
                            <a:srgbClr val="E50042"/>
                          </a:solidFill>
                          <a:latin typeface="Noto Sans Mono"/>
                          <a:ea typeface="Noto Sans Mono"/>
                          <a:cs typeface="Noto Sans Mono"/>
                          <a:sym typeface="Noto Sans Mono"/>
                        </a:rPr>
                        <a:t>1.2</a:t>
                      </a:r>
                      <a:r>
                        <a:rPr lang="en" sz="1000">
                          <a:solidFill>
                            <a:srgbClr val="242424"/>
                          </a:solidFill>
                          <a:latin typeface="Noto Sans Mono"/>
                          <a:ea typeface="Noto Sans Mono"/>
                          <a:cs typeface="Noto Sans Mono"/>
                          <a:sym typeface="Noto Sans Mono"/>
                        </a:rPr>
                        <a:t>x</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r>
              <a:tr h="245850">
                <a:tc vMerge="1"/>
                <a:tc>
                  <a:txBody>
                    <a:bodyPr/>
                    <a:lstStyle/>
                    <a:p>
                      <a:pPr indent="0" lvl="0" marL="0" rtl="0" algn="l">
                        <a:lnSpc>
                          <a:spcPct val="115000"/>
                        </a:lnSpc>
                        <a:spcBef>
                          <a:spcPts val="0"/>
                        </a:spcBef>
                        <a:spcAft>
                          <a:spcPts val="0"/>
                        </a:spcAft>
                        <a:buNone/>
                      </a:pPr>
                      <a:r>
                        <a:rPr lang="en" sz="1000">
                          <a:latin typeface="Noto Sans Mono"/>
                          <a:ea typeface="Noto Sans Mono"/>
                          <a:cs typeface="Noto Sans Mono"/>
                          <a:sym typeface="Noto Sans Mono"/>
                        </a:rPr>
                        <a:t> </a:t>
                      </a:r>
                      <a:r>
                        <a:rPr lang="en" sz="1000">
                          <a:latin typeface="Noto Sans Mono"/>
                          <a:ea typeface="Noto Sans Mono"/>
                          <a:cs typeface="Noto Sans Mono"/>
                          <a:sym typeface="Noto Sans Mono"/>
                        </a:rPr>
                        <a:t>increment memory</a:t>
                      </a:r>
                      <a:endParaRPr sz="1000">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r">
                        <a:lnSpc>
                          <a:spcPct val="115000"/>
                        </a:lnSpc>
                        <a:spcBef>
                          <a:spcPts val="0"/>
                        </a:spcBef>
                        <a:spcAft>
                          <a:spcPts val="0"/>
                        </a:spcAft>
                        <a:buNone/>
                      </a:pPr>
                      <a:r>
                        <a:rPr lang="en" sz="1000">
                          <a:solidFill>
                            <a:srgbClr val="242424"/>
                          </a:solidFill>
                          <a:latin typeface="Noto Sans Mono"/>
                          <a:ea typeface="Noto Sans Mono"/>
                          <a:cs typeface="Noto Sans Mono"/>
                          <a:sym typeface="Noto Sans Mono"/>
                        </a:rPr>
                        <a:t>3,668 Mb</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r">
                        <a:lnSpc>
                          <a:spcPct val="115000"/>
                        </a:lnSpc>
                        <a:spcBef>
                          <a:spcPts val="0"/>
                        </a:spcBef>
                        <a:spcAft>
                          <a:spcPts val="0"/>
                        </a:spcAft>
                        <a:buNone/>
                      </a:pPr>
                      <a:r>
                        <a:rPr lang="en" sz="1000">
                          <a:solidFill>
                            <a:srgbClr val="242424"/>
                          </a:solidFill>
                          <a:latin typeface="Noto Sans Mono"/>
                          <a:ea typeface="Noto Sans Mono"/>
                          <a:cs typeface="Noto Sans Mono"/>
                          <a:sym typeface="Noto Sans Mono"/>
                        </a:rPr>
                        <a:t>2,796 Mb</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r">
                        <a:lnSpc>
                          <a:spcPct val="115000"/>
                        </a:lnSpc>
                        <a:spcBef>
                          <a:spcPts val="0"/>
                        </a:spcBef>
                        <a:spcAft>
                          <a:spcPts val="0"/>
                        </a:spcAft>
                        <a:buNone/>
                      </a:pPr>
                      <a:r>
                        <a:rPr b="1" lang="en" sz="1000">
                          <a:solidFill>
                            <a:srgbClr val="E50042"/>
                          </a:solidFill>
                          <a:latin typeface="Noto Sans Mono"/>
                          <a:ea typeface="Noto Sans Mono"/>
                          <a:cs typeface="Noto Sans Mono"/>
                          <a:sym typeface="Noto Sans Mono"/>
                        </a:rPr>
                        <a:t>755</a:t>
                      </a:r>
                      <a:r>
                        <a:rPr b="1" lang="en" sz="1000">
                          <a:solidFill>
                            <a:srgbClr val="F04578"/>
                          </a:solidFill>
                          <a:latin typeface="Noto Sans Mono"/>
                          <a:ea typeface="Noto Sans Mono"/>
                          <a:cs typeface="Noto Sans Mono"/>
                          <a:sym typeface="Noto Sans Mono"/>
                        </a:rPr>
                        <a:t> </a:t>
                      </a:r>
                      <a:r>
                        <a:rPr lang="en" sz="1000">
                          <a:solidFill>
                            <a:srgbClr val="242424"/>
                          </a:solidFill>
                          <a:latin typeface="Noto Sans Mono"/>
                          <a:ea typeface="Noto Sans Mono"/>
                          <a:cs typeface="Noto Sans Mono"/>
                          <a:sym typeface="Noto Sans Mono"/>
                        </a:rPr>
                        <a:t>Mb</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r">
                        <a:lnSpc>
                          <a:spcPct val="115000"/>
                        </a:lnSpc>
                        <a:spcBef>
                          <a:spcPts val="0"/>
                        </a:spcBef>
                        <a:spcAft>
                          <a:spcPts val="0"/>
                        </a:spcAft>
                        <a:buNone/>
                      </a:pPr>
                      <a:r>
                        <a:rPr b="1" lang="en" sz="1000">
                          <a:solidFill>
                            <a:srgbClr val="E50042"/>
                          </a:solidFill>
                          <a:latin typeface="Noto Sans Mono"/>
                          <a:ea typeface="Noto Sans Mono"/>
                          <a:cs typeface="Noto Sans Mono"/>
                          <a:sym typeface="Noto Sans Mono"/>
                        </a:rPr>
                        <a:t>4.9</a:t>
                      </a:r>
                      <a:r>
                        <a:rPr lang="en" sz="1000">
                          <a:solidFill>
                            <a:srgbClr val="242424"/>
                          </a:solidFill>
                          <a:latin typeface="Noto Sans Mono"/>
                          <a:ea typeface="Noto Sans Mono"/>
                          <a:cs typeface="Noto Sans Mono"/>
                          <a:sym typeface="Noto Sans Mono"/>
                        </a:rPr>
                        <a:t>x</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r>
              <a:tr h="245850">
                <a:tc vMerge="1"/>
                <a:tc>
                  <a:txBody>
                    <a:bodyPr/>
                    <a:lstStyle/>
                    <a:p>
                      <a:pPr indent="0" lvl="0" marL="0" rtl="0" algn="l">
                        <a:lnSpc>
                          <a:spcPct val="115000"/>
                        </a:lnSpc>
                        <a:spcBef>
                          <a:spcPts val="0"/>
                        </a:spcBef>
                        <a:spcAft>
                          <a:spcPts val="0"/>
                        </a:spcAft>
                        <a:buNone/>
                      </a:pPr>
                      <a:r>
                        <a:rPr lang="en" sz="1000">
                          <a:latin typeface="Noto Sans Mono"/>
                          <a:ea typeface="Noto Sans Mono"/>
                          <a:cs typeface="Noto Sans Mono"/>
                          <a:sym typeface="Noto Sans Mono"/>
                        </a:rPr>
                        <a:t> </a:t>
                      </a:r>
                      <a:r>
                        <a:rPr lang="en" sz="1000">
                          <a:latin typeface="Noto Sans Mono"/>
                          <a:ea typeface="Noto Sans Mono"/>
                          <a:cs typeface="Noto Sans Mono"/>
                          <a:sym typeface="Noto Sans Mono"/>
                        </a:rPr>
                        <a:t>memory usage</a:t>
                      </a:r>
                      <a:endParaRPr sz="1000">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r">
                        <a:lnSpc>
                          <a:spcPct val="115000"/>
                        </a:lnSpc>
                        <a:spcBef>
                          <a:spcPts val="0"/>
                        </a:spcBef>
                        <a:spcAft>
                          <a:spcPts val="0"/>
                        </a:spcAft>
                        <a:buNone/>
                      </a:pPr>
                      <a:r>
                        <a:rPr lang="en" sz="1000">
                          <a:solidFill>
                            <a:srgbClr val="242424"/>
                          </a:solidFill>
                          <a:latin typeface="Noto Sans Mono"/>
                          <a:ea typeface="Noto Sans Mono"/>
                          <a:cs typeface="Noto Sans Mono"/>
                          <a:sym typeface="Noto Sans Mono"/>
                        </a:rPr>
                        <a:t>10,443 Mb</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r">
                        <a:lnSpc>
                          <a:spcPct val="115000"/>
                        </a:lnSpc>
                        <a:spcBef>
                          <a:spcPts val="0"/>
                        </a:spcBef>
                        <a:spcAft>
                          <a:spcPts val="0"/>
                        </a:spcAft>
                        <a:buNone/>
                      </a:pPr>
                      <a:r>
                        <a:rPr lang="en" sz="1000">
                          <a:solidFill>
                            <a:srgbClr val="242424"/>
                          </a:solidFill>
                          <a:latin typeface="Noto Sans Mono"/>
                          <a:ea typeface="Noto Sans Mono"/>
                          <a:cs typeface="Noto Sans Mono"/>
                          <a:sym typeface="Noto Sans Mono"/>
                        </a:rPr>
                        <a:t>8,006 Mb</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r">
                        <a:lnSpc>
                          <a:spcPct val="115000"/>
                        </a:lnSpc>
                        <a:spcBef>
                          <a:spcPts val="0"/>
                        </a:spcBef>
                        <a:spcAft>
                          <a:spcPts val="0"/>
                        </a:spcAft>
                        <a:buNone/>
                      </a:pPr>
                      <a:r>
                        <a:rPr b="1" lang="en" sz="1000">
                          <a:solidFill>
                            <a:srgbClr val="E50042"/>
                          </a:solidFill>
                          <a:latin typeface="Noto Sans Mono"/>
                          <a:ea typeface="Noto Sans Mono"/>
                          <a:cs typeface="Noto Sans Mono"/>
                          <a:sym typeface="Noto Sans Mono"/>
                        </a:rPr>
                        <a:t>2,847</a:t>
                      </a:r>
                      <a:r>
                        <a:rPr b="1" lang="en" sz="1000">
                          <a:solidFill>
                            <a:srgbClr val="F04578"/>
                          </a:solidFill>
                          <a:latin typeface="Noto Sans Mono"/>
                          <a:ea typeface="Noto Sans Mono"/>
                          <a:cs typeface="Noto Sans Mono"/>
                          <a:sym typeface="Noto Sans Mono"/>
                        </a:rPr>
                        <a:t> </a:t>
                      </a:r>
                      <a:r>
                        <a:rPr lang="en" sz="1000">
                          <a:solidFill>
                            <a:srgbClr val="242424"/>
                          </a:solidFill>
                          <a:latin typeface="Noto Sans Mono"/>
                          <a:ea typeface="Noto Sans Mono"/>
                          <a:cs typeface="Noto Sans Mono"/>
                          <a:sym typeface="Noto Sans Mono"/>
                        </a:rPr>
                        <a:t>Mb</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r">
                        <a:lnSpc>
                          <a:spcPct val="115000"/>
                        </a:lnSpc>
                        <a:spcBef>
                          <a:spcPts val="0"/>
                        </a:spcBef>
                        <a:spcAft>
                          <a:spcPts val="0"/>
                        </a:spcAft>
                        <a:buNone/>
                      </a:pPr>
                      <a:r>
                        <a:rPr b="1" lang="en" sz="1000">
                          <a:solidFill>
                            <a:srgbClr val="E50042"/>
                          </a:solidFill>
                          <a:latin typeface="Noto Sans Mono"/>
                          <a:ea typeface="Noto Sans Mono"/>
                          <a:cs typeface="Noto Sans Mono"/>
                          <a:sym typeface="Noto Sans Mono"/>
                        </a:rPr>
                        <a:t>3.7</a:t>
                      </a:r>
                      <a:r>
                        <a:rPr lang="en" sz="1000">
                          <a:solidFill>
                            <a:srgbClr val="242424"/>
                          </a:solidFill>
                          <a:latin typeface="Noto Sans Mono"/>
                          <a:ea typeface="Noto Sans Mono"/>
                          <a:cs typeface="Noto Sans Mono"/>
                          <a:sym typeface="Noto Sans Mono"/>
                        </a:rPr>
                        <a:t>x</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r>
              <a:tr h="245850">
                <a:tc rowSpan="3">
                  <a:txBody>
                    <a:bodyPr/>
                    <a:lstStyle/>
                    <a:p>
                      <a:pPr indent="0" lvl="0" marL="0" rtl="0" algn="ctr">
                        <a:lnSpc>
                          <a:spcPct val="115000"/>
                        </a:lnSpc>
                        <a:spcBef>
                          <a:spcPts val="0"/>
                        </a:spcBef>
                        <a:spcAft>
                          <a:spcPts val="0"/>
                        </a:spcAft>
                        <a:buNone/>
                      </a:pPr>
                      <a:r>
                        <a:rPr lang="en" sz="1200">
                          <a:solidFill>
                            <a:srgbClr val="FFFFFF"/>
                          </a:solidFill>
                          <a:latin typeface="Nanum Gothic Coding"/>
                          <a:ea typeface="Nanum Gothic Coding"/>
                          <a:cs typeface="Nanum Gothic Coding"/>
                          <a:sym typeface="Nanum Gothic Coding"/>
                        </a:rPr>
                        <a:t>Dtypes</a:t>
                      </a:r>
                      <a:endParaRPr sz="1200">
                        <a:solidFill>
                          <a:srgbClr val="FFFFFF"/>
                        </a:solidFill>
                        <a:latin typeface="Nanum Gothic Coding"/>
                        <a:ea typeface="Nanum Gothic Coding"/>
                        <a:cs typeface="Nanum Gothic Coding"/>
                        <a:sym typeface="Nanum Gothic Coding"/>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34343"/>
                    </a:solidFill>
                  </a:tcPr>
                </a:tc>
                <a:tc>
                  <a:txBody>
                    <a:bodyPr/>
                    <a:lstStyle/>
                    <a:p>
                      <a:pPr indent="0" lvl="0" marL="0" rtl="0" algn="l">
                        <a:lnSpc>
                          <a:spcPct val="115000"/>
                        </a:lnSpc>
                        <a:spcBef>
                          <a:spcPts val="0"/>
                        </a:spcBef>
                        <a:spcAft>
                          <a:spcPts val="0"/>
                        </a:spcAft>
                        <a:buNone/>
                      </a:pPr>
                      <a:r>
                        <a:rPr lang="en" sz="1000">
                          <a:latin typeface="Noto Sans Mono"/>
                          <a:ea typeface="Noto Sans Mono"/>
                          <a:cs typeface="Noto Sans Mono"/>
                          <a:sym typeface="Noto Sans Mono"/>
                        </a:rPr>
                        <a:t> </a:t>
                      </a:r>
                      <a:r>
                        <a:rPr lang="en" sz="1000">
                          <a:latin typeface="Noto Sans Mono"/>
                          <a:ea typeface="Noto Sans Mono"/>
                          <a:cs typeface="Noto Sans Mono"/>
                          <a:sym typeface="Noto Sans Mono"/>
                        </a:rPr>
                        <a:t>time</a:t>
                      </a:r>
                      <a:endParaRPr sz="1000">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r">
                        <a:lnSpc>
                          <a:spcPct val="115000"/>
                        </a:lnSpc>
                        <a:spcBef>
                          <a:spcPts val="0"/>
                        </a:spcBef>
                        <a:spcAft>
                          <a:spcPts val="0"/>
                        </a:spcAft>
                        <a:buNone/>
                      </a:pPr>
                      <a:r>
                        <a:rPr lang="en" sz="1000">
                          <a:solidFill>
                            <a:srgbClr val="242424"/>
                          </a:solidFill>
                          <a:latin typeface="Noto Sans Mono"/>
                          <a:ea typeface="Noto Sans Mono"/>
                          <a:cs typeface="Noto Sans Mono"/>
                          <a:sym typeface="Noto Sans Mono"/>
                        </a:rPr>
                        <a:t>34.7 s</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r">
                        <a:lnSpc>
                          <a:spcPct val="115000"/>
                        </a:lnSpc>
                        <a:spcBef>
                          <a:spcPts val="0"/>
                        </a:spcBef>
                        <a:spcAft>
                          <a:spcPts val="0"/>
                        </a:spcAft>
                        <a:buNone/>
                      </a:pPr>
                      <a:r>
                        <a:rPr lang="en" sz="1000">
                          <a:solidFill>
                            <a:srgbClr val="242424"/>
                          </a:solidFill>
                          <a:latin typeface="Noto Sans Mono"/>
                          <a:ea typeface="Noto Sans Mono"/>
                          <a:cs typeface="Noto Sans Mono"/>
                          <a:sym typeface="Noto Sans Mono"/>
                        </a:rPr>
                        <a:t>26 s</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r">
                        <a:lnSpc>
                          <a:spcPct val="115000"/>
                        </a:lnSpc>
                        <a:spcBef>
                          <a:spcPts val="0"/>
                        </a:spcBef>
                        <a:spcAft>
                          <a:spcPts val="0"/>
                        </a:spcAft>
                        <a:buNone/>
                      </a:pPr>
                      <a:r>
                        <a:rPr b="1" lang="en" sz="1000">
                          <a:solidFill>
                            <a:srgbClr val="E50042"/>
                          </a:solidFill>
                          <a:latin typeface="Noto Sans Mono"/>
                          <a:ea typeface="Noto Sans Mono"/>
                          <a:cs typeface="Noto Sans Mono"/>
                          <a:sym typeface="Noto Sans Mono"/>
                        </a:rPr>
                        <a:t>5.5</a:t>
                      </a:r>
                      <a:r>
                        <a:rPr b="1" lang="en" sz="1000">
                          <a:solidFill>
                            <a:srgbClr val="F04578"/>
                          </a:solidFill>
                          <a:latin typeface="Noto Sans Mono"/>
                          <a:ea typeface="Noto Sans Mono"/>
                          <a:cs typeface="Noto Sans Mono"/>
                          <a:sym typeface="Noto Sans Mono"/>
                        </a:rPr>
                        <a:t> </a:t>
                      </a:r>
                      <a:r>
                        <a:rPr lang="en" sz="1000">
                          <a:solidFill>
                            <a:srgbClr val="242424"/>
                          </a:solidFill>
                          <a:latin typeface="Noto Sans Mono"/>
                          <a:ea typeface="Noto Sans Mono"/>
                          <a:cs typeface="Noto Sans Mono"/>
                          <a:sym typeface="Noto Sans Mono"/>
                        </a:rPr>
                        <a:t>s</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r">
                        <a:lnSpc>
                          <a:spcPct val="115000"/>
                        </a:lnSpc>
                        <a:spcBef>
                          <a:spcPts val="0"/>
                        </a:spcBef>
                        <a:spcAft>
                          <a:spcPts val="0"/>
                        </a:spcAft>
                        <a:buNone/>
                      </a:pPr>
                      <a:r>
                        <a:rPr b="1" lang="en" sz="1000">
                          <a:solidFill>
                            <a:srgbClr val="E50042"/>
                          </a:solidFill>
                          <a:latin typeface="Noto Sans Mono"/>
                          <a:ea typeface="Noto Sans Mono"/>
                          <a:cs typeface="Noto Sans Mono"/>
                          <a:sym typeface="Noto Sans Mono"/>
                        </a:rPr>
                        <a:t>6.3</a:t>
                      </a:r>
                      <a:r>
                        <a:rPr lang="en" sz="1000">
                          <a:solidFill>
                            <a:srgbClr val="242424"/>
                          </a:solidFill>
                          <a:latin typeface="Noto Sans Mono"/>
                          <a:ea typeface="Noto Sans Mono"/>
                          <a:cs typeface="Noto Sans Mono"/>
                          <a:sym typeface="Noto Sans Mono"/>
                        </a:rPr>
                        <a:t>x</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r>
              <a:tr h="245850">
                <a:tc vMerge="1"/>
                <a:tc>
                  <a:txBody>
                    <a:bodyPr/>
                    <a:lstStyle/>
                    <a:p>
                      <a:pPr indent="0" lvl="0" marL="0" rtl="0" algn="l">
                        <a:lnSpc>
                          <a:spcPct val="115000"/>
                        </a:lnSpc>
                        <a:spcBef>
                          <a:spcPts val="0"/>
                        </a:spcBef>
                        <a:spcAft>
                          <a:spcPts val="0"/>
                        </a:spcAft>
                        <a:buNone/>
                      </a:pPr>
                      <a:r>
                        <a:rPr lang="en" sz="1000">
                          <a:latin typeface="Noto Sans Mono"/>
                          <a:ea typeface="Noto Sans Mono"/>
                          <a:cs typeface="Noto Sans Mono"/>
                          <a:sym typeface="Noto Sans Mono"/>
                        </a:rPr>
                        <a:t> </a:t>
                      </a:r>
                      <a:r>
                        <a:rPr lang="en" sz="1000">
                          <a:latin typeface="Noto Sans Mono"/>
                          <a:ea typeface="Noto Sans Mono"/>
                          <a:cs typeface="Noto Sans Mono"/>
                          <a:sym typeface="Noto Sans Mono"/>
                        </a:rPr>
                        <a:t>increment memory</a:t>
                      </a:r>
                      <a:endParaRPr sz="1000">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r">
                        <a:lnSpc>
                          <a:spcPct val="115000"/>
                        </a:lnSpc>
                        <a:spcBef>
                          <a:spcPts val="0"/>
                        </a:spcBef>
                        <a:spcAft>
                          <a:spcPts val="0"/>
                        </a:spcAft>
                        <a:buNone/>
                      </a:pPr>
                      <a:r>
                        <a:rPr b="1" lang="en" sz="1000">
                          <a:solidFill>
                            <a:srgbClr val="242424"/>
                          </a:solidFill>
                          <a:latin typeface="Noto Sans Mono"/>
                          <a:ea typeface="Noto Sans Mono"/>
                          <a:cs typeface="Noto Sans Mono"/>
                          <a:sym typeface="Noto Sans Mono"/>
                        </a:rPr>
                        <a:t>821 </a:t>
                      </a:r>
                      <a:r>
                        <a:rPr lang="en" sz="1000">
                          <a:solidFill>
                            <a:srgbClr val="242424"/>
                          </a:solidFill>
                          <a:latin typeface="Noto Sans Mono"/>
                          <a:ea typeface="Noto Sans Mono"/>
                          <a:cs typeface="Noto Sans Mono"/>
                          <a:sym typeface="Noto Sans Mono"/>
                        </a:rPr>
                        <a:t>Mb</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r">
                        <a:lnSpc>
                          <a:spcPct val="115000"/>
                        </a:lnSpc>
                        <a:spcBef>
                          <a:spcPts val="0"/>
                        </a:spcBef>
                        <a:spcAft>
                          <a:spcPts val="0"/>
                        </a:spcAft>
                        <a:buNone/>
                      </a:pPr>
                      <a:r>
                        <a:rPr lang="en" sz="1000">
                          <a:solidFill>
                            <a:srgbClr val="242424"/>
                          </a:solidFill>
                          <a:latin typeface="Noto Sans Mono"/>
                          <a:ea typeface="Noto Sans Mono"/>
                          <a:cs typeface="Noto Sans Mono"/>
                          <a:sym typeface="Noto Sans Mono"/>
                        </a:rPr>
                        <a:t>2,263 Mb</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r">
                        <a:lnSpc>
                          <a:spcPct val="115000"/>
                        </a:lnSpc>
                        <a:spcBef>
                          <a:spcPts val="0"/>
                        </a:spcBef>
                        <a:spcAft>
                          <a:spcPts val="0"/>
                        </a:spcAft>
                        <a:buNone/>
                      </a:pPr>
                      <a:r>
                        <a:rPr lang="en" sz="1000">
                          <a:solidFill>
                            <a:srgbClr val="242424"/>
                          </a:solidFill>
                          <a:latin typeface="Noto Sans Mono"/>
                          <a:ea typeface="Noto Sans Mono"/>
                          <a:cs typeface="Noto Sans Mono"/>
                          <a:sym typeface="Noto Sans Mono"/>
                        </a:rPr>
                        <a:t>4,347 Mb</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c>
                  <a:txBody>
                    <a:bodyPr/>
                    <a:lstStyle/>
                    <a:p>
                      <a:pPr indent="0" lvl="0" marL="0" rtl="0" algn="r">
                        <a:lnSpc>
                          <a:spcPct val="115000"/>
                        </a:lnSpc>
                        <a:spcBef>
                          <a:spcPts val="0"/>
                        </a:spcBef>
                        <a:spcAft>
                          <a:spcPts val="0"/>
                        </a:spcAft>
                        <a:buNone/>
                      </a:pPr>
                      <a:r>
                        <a:rPr lang="en" sz="1000">
                          <a:solidFill>
                            <a:srgbClr val="242424"/>
                          </a:solidFill>
                          <a:latin typeface="Noto Sans Mono"/>
                          <a:ea typeface="Noto Sans Mono"/>
                          <a:cs typeface="Noto Sans Mono"/>
                          <a:sym typeface="Noto Sans Mono"/>
                        </a:rPr>
                        <a:t>0.2x</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CCCCCC"/>
                    </a:solidFill>
                  </a:tcPr>
                </a:tc>
              </a:tr>
              <a:tr h="245850">
                <a:tc vMerge="1"/>
                <a:tc>
                  <a:txBody>
                    <a:bodyPr/>
                    <a:lstStyle/>
                    <a:p>
                      <a:pPr indent="0" lvl="0" marL="0" rtl="0" algn="l">
                        <a:lnSpc>
                          <a:spcPct val="115000"/>
                        </a:lnSpc>
                        <a:spcBef>
                          <a:spcPts val="0"/>
                        </a:spcBef>
                        <a:spcAft>
                          <a:spcPts val="0"/>
                        </a:spcAft>
                        <a:buNone/>
                      </a:pPr>
                      <a:r>
                        <a:rPr lang="en" sz="1000">
                          <a:latin typeface="Noto Sans Mono"/>
                          <a:ea typeface="Noto Sans Mono"/>
                          <a:cs typeface="Noto Sans Mono"/>
                          <a:sym typeface="Noto Sans Mono"/>
                        </a:rPr>
                        <a:t> </a:t>
                      </a:r>
                      <a:r>
                        <a:rPr lang="en" sz="1000">
                          <a:latin typeface="Noto Sans Mono"/>
                          <a:ea typeface="Noto Sans Mono"/>
                          <a:cs typeface="Noto Sans Mono"/>
                          <a:sym typeface="Noto Sans Mono"/>
                        </a:rPr>
                        <a:t>memory usage</a:t>
                      </a:r>
                      <a:endParaRPr sz="1000">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r">
                        <a:lnSpc>
                          <a:spcPct val="115000"/>
                        </a:lnSpc>
                        <a:spcBef>
                          <a:spcPts val="0"/>
                        </a:spcBef>
                        <a:spcAft>
                          <a:spcPts val="0"/>
                        </a:spcAft>
                        <a:buNone/>
                      </a:pPr>
                      <a:r>
                        <a:rPr lang="en" sz="1000">
                          <a:solidFill>
                            <a:srgbClr val="242424"/>
                          </a:solidFill>
                          <a:latin typeface="Noto Sans Mono"/>
                          <a:ea typeface="Noto Sans Mono"/>
                          <a:cs typeface="Noto Sans Mono"/>
                          <a:sym typeface="Noto Sans Mono"/>
                        </a:rPr>
                        <a:t>3,393 Mb</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r">
                        <a:lnSpc>
                          <a:spcPct val="115000"/>
                        </a:lnSpc>
                        <a:spcBef>
                          <a:spcPts val="0"/>
                        </a:spcBef>
                        <a:spcAft>
                          <a:spcPts val="0"/>
                        </a:spcAft>
                        <a:buNone/>
                      </a:pPr>
                      <a:r>
                        <a:rPr b="1" lang="en" sz="1000">
                          <a:solidFill>
                            <a:srgbClr val="242424"/>
                          </a:solidFill>
                          <a:latin typeface="Noto Sans Mono"/>
                          <a:ea typeface="Noto Sans Mono"/>
                          <a:cs typeface="Noto Sans Mono"/>
                          <a:sym typeface="Noto Sans Mono"/>
                        </a:rPr>
                        <a:t>1,063 </a:t>
                      </a:r>
                      <a:r>
                        <a:rPr lang="en" sz="1000">
                          <a:solidFill>
                            <a:srgbClr val="242424"/>
                          </a:solidFill>
                          <a:latin typeface="Noto Sans Mono"/>
                          <a:ea typeface="Noto Sans Mono"/>
                          <a:cs typeface="Noto Sans Mono"/>
                          <a:sym typeface="Noto Sans Mono"/>
                        </a:rPr>
                        <a:t>Mb</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r">
                        <a:lnSpc>
                          <a:spcPct val="115000"/>
                        </a:lnSpc>
                        <a:spcBef>
                          <a:spcPts val="0"/>
                        </a:spcBef>
                        <a:spcAft>
                          <a:spcPts val="0"/>
                        </a:spcAft>
                        <a:buNone/>
                      </a:pPr>
                      <a:r>
                        <a:rPr lang="en" sz="1000">
                          <a:solidFill>
                            <a:srgbClr val="242424"/>
                          </a:solidFill>
                          <a:latin typeface="Noto Sans Mono"/>
                          <a:ea typeface="Noto Sans Mono"/>
                          <a:cs typeface="Noto Sans Mono"/>
                          <a:sym typeface="Noto Sans Mono"/>
                        </a:rPr>
                        <a:t>1,092 Mb</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c>
                  <a:txBody>
                    <a:bodyPr/>
                    <a:lstStyle/>
                    <a:p>
                      <a:pPr indent="0" lvl="0" marL="0" rtl="0" algn="r">
                        <a:lnSpc>
                          <a:spcPct val="115000"/>
                        </a:lnSpc>
                        <a:spcBef>
                          <a:spcPts val="0"/>
                        </a:spcBef>
                        <a:spcAft>
                          <a:spcPts val="0"/>
                        </a:spcAft>
                        <a:buNone/>
                      </a:pPr>
                      <a:r>
                        <a:rPr lang="en" sz="1000">
                          <a:solidFill>
                            <a:srgbClr val="242424"/>
                          </a:solidFill>
                          <a:latin typeface="Noto Sans Mono"/>
                          <a:ea typeface="Noto Sans Mono"/>
                          <a:cs typeface="Noto Sans Mono"/>
                          <a:sym typeface="Noto Sans Mono"/>
                        </a:rPr>
                        <a:t>3.1x</a:t>
                      </a:r>
                      <a:endParaRPr sz="1000">
                        <a:solidFill>
                          <a:srgbClr val="242424"/>
                        </a:solidFill>
                        <a:latin typeface="Noto Sans Mono"/>
                        <a:ea typeface="Noto Sans Mono"/>
                        <a:cs typeface="Noto Sans Mono"/>
                        <a:sym typeface="Noto Sans Mono"/>
                      </a:endParaRPr>
                    </a:p>
                  </a:txBody>
                  <a:tcPr marT="19050" marB="19050" marR="28575" marL="2857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B7B7B7"/>
                    </a:solidFill>
                  </a:tcPr>
                </a:tc>
              </a:tr>
            </a:tbl>
          </a:graphicData>
        </a:graphic>
      </p:graphicFrame>
      <p:sp>
        <p:nvSpPr>
          <p:cNvPr id="969" name="Google Shape;969;p104"/>
          <p:cNvSpPr txBox="1"/>
          <p:nvPr/>
        </p:nvSpPr>
        <p:spPr>
          <a:xfrm>
            <a:off x="5394800" y="194900"/>
            <a:ext cx="35508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rgbClr val="E50042"/>
                </a:solidFill>
                <a:latin typeface="Noto Sans"/>
                <a:ea typeface="Noto Sans"/>
                <a:cs typeface="Noto Sans"/>
                <a:sym typeface="Noto Sans"/>
              </a:rPr>
              <a:t>I. Memory Optimization</a:t>
            </a:r>
            <a:endParaRPr sz="1200">
              <a:solidFill>
                <a:srgbClr val="E50042"/>
              </a:solidFill>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